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5" r:id="rId4"/>
    <p:sldMasterId id="2147483890" r:id="rId5"/>
    <p:sldMasterId id="2147483935" r:id="rId6"/>
    <p:sldMasterId id="2147483948" r:id="rId7"/>
    <p:sldMasterId id="2147483961" r:id="rId8"/>
  </p:sldMasterIdLst>
  <p:notesMasterIdLst>
    <p:notesMasterId r:id="rId48"/>
  </p:notesMasterIdLst>
  <p:handoutMasterIdLst>
    <p:handoutMasterId r:id="rId49"/>
  </p:handoutMasterIdLst>
  <p:sldIdLst>
    <p:sldId id="373" r:id="rId9"/>
    <p:sldId id="341" r:id="rId10"/>
    <p:sldId id="321" r:id="rId11"/>
    <p:sldId id="387" r:id="rId12"/>
    <p:sldId id="322" r:id="rId13"/>
    <p:sldId id="376" r:id="rId14"/>
    <p:sldId id="377" r:id="rId15"/>
    <p:sldId id="323" r:id="rId16"/>
    <p:sldId id="262" r:id="rId17"/>
    <p:sldId id="380" r:id="rId18"/>
    <p:sldId id="303" r:id="rId19"/>
    <p:sldId id="260" r:id="rId20"/>
    <p:sldId id="311" r:id="rId21"/>
    <p:sldId id="275" r:id="rId22"/>
    <p:sldId id="360" r:id="rId23"/>
    <p:sldId id="269" r:id="rId24"/>
    <p:sldId id="330" r:id="rId25"/>
    <p:sldId id="307" r:id="rId26"/>
    <p:sldId id="333" r:id="rId27"/>
    <p:sldId id="364" r:id="rId28"/>
    <p:sldId id="342" r:id="rId29"/>
    <p:sldId id="324" r:id="rId30"/>
    <p:sldId id="335" r:id="rId31"/>
    <p:sldId id="336" r:id="rId32"/>
    <p:sldId id="337" r:id="rId33"/>
    <p:sldId id="348" r:id="rId34"/>
    <p:sldId id="339" r:id="rId35"/>
    <p:sldId id="340" r:id="rId36"/>
    <p:sldId id="344" r:id="rId37"/>
    <p:sldId id="351" r:id="rId38"/>
    <p:sldId id="353" r:id="rId39"/>
    <p:sldId id="384" r:id="rId40"/>
    <p:sldId id="345" r:id="rId41"/>
    <p:sldId id="363" r:id="rId42"/>
    <p:sldId id="372" r:id="rId43"/>
    <p:sldId id="358" r:id="rId44"/>
    <p:sldId id="361" r:id="rId45"/>
    <p:sldId id="385" r:id="rId46"/>
    <p:sldId id="386" r:id="rId47"/>
  </p:sldIdLst>
  <p:sldSz cx="9144000" cy="5143500" type="screen16x9"/>
  <p:notesSz cx="6858000" cy="9144000"/>
  <p:defaultTextStyle>
    <a:defPPr>
      <a:defRPr lang="en-US"/>
    </a:defPPr>
    <a:lvl1pPr algn="l" rtl="0" fontAlgn="base">
      <a:spcBef>
        <a:spcPct val="0"/>
      </a:spcBef>
      <a:spcAft>
        <a:spcPct val="0"/>
      </a:spcAft>
      <a:defRPr sz="1400" kern="1200">
        <a:solidFill>
          <a:srgbClr val="292929"/>
        </a:solidFill>
        <a:latin typeface="Arial" charset="0"/>
        <a:ea typeface="ＭＳ Ｐゴシック"/>
        <a:cs typeface="ＭＳ Ｐゴシック"/>
      </a:defRPr>
    </a:lvl1pPr>
    <a:lvl2pPr marL="457200" algn="l" rtl="0" fontAlgn="base">
      <a:spcBef>
        <a:spcPct val="0"/>
      </a:spcBef>
      <a:spcAft>
        <a:spcPct val="0"/>
      </a:spcAft>
      <a:defRPr sz="1400" kern="1200">
        <a:solidFill>
          <a:srgbClr val="292929"/>
        </a:solidFill>
        <a:latin typeface="Arial" charset="0"/>
        <a:ea typeface="ＭＳ Ｐゴシック"/>
        <a:cs typeface="ＭＳ Ｐゴシック"/>
      </a:defRPr>
    </a:lvl2pPr>
    <a:lvl3pPr marL="914400" algn="l" rtl="0" fontAlgn="base">
      <a:spcBef>
        <a:spcPct val="0"/>
      </a:spcBef>
      <a:spcAft>
        <a:spcPct val="0"/>
      </a:spcAft>
      <a:defRPr sz="1400" kern="1200">
        <a:solidFill>
          <a:srgbClr val="292929"/>
        </a:solidFill>
        <a:latin typeface="Arial" charset="0"/>
        <a:ea typeface="ＭＳ Ｐゴシック"/>
        <a:cs typeface="ＭＳ Ｐゴシック"/>
      </a:defRPr>
    </a:lvl3pPr>
    <a:lvl4pPr marL="1371600" algn="l" rtl="0" fontAlgn="base">
      <a:spcBef>
        <a:spcPct val="0"/>
      </a:spcBef>
      <a:spcAft>
        <a:spcPct val="0"/>
      </a:spcAft>
      <a:defRPr sz="1400" kern="1200">
        <a:solidFill>
          <a:srgbClr val="292929"/>
        </a:solidFill>
        <a:latin typeface="Arial" charset="0"/>
        <a:ea typeface="ＭＳ Ｐゴシック"/>
        <a:cs typeface="ＭＳ Ｐゴシック"/>
      </a:defRPr>
    </a:lvl4pPr>
    <a:lvl5pPr marL="1828800" algn="l" rtl="0" fontAlgn="base">
      <a:spcBef>
        <a:spcPct val="0"/>
      </a:spcBef>
      <a:spcAft>
        <a:spcPct val="0"/>
      </a:spcAft>
      <a:defRPr sz="1400" kern="1200">
        <a:solidFill>
          <a:srgbClr val="292929"/>
        </a:solidFill>
        <a:latin typeface="Arial" charset="0"/>
        <a:ea typeface="ＭＳ Ｐゴシック"/>
        <a:cs typeface="ＭＳ Ｐゴシック"/>
      </a:defRPr>
    </a:lvl5pPr>
    <a:lvl6pPr marL="2286000" algn="l" defTabSz="914400" rtl="0" eaLnBrk="1" latinLnBrk="0" hangingPunct="1">
      <a:defRPr sz="1400" kern="1200">
        <a:solidFill>
          <a:srgbClr val="292929"/>
        </a:solidFill>
        <a:latin typeface="Arial" charset="0"/>
        <a:ea typeface="ＭＳ Ｐゴシック"/>
        <a:cs typeface="ＭＳ Ｐゴシック"/>
      </a:defRPr>
    </a:lvl6pPr>
    <a:lvl7pPr marL="2743200" algn="l" defTabSz="914400" rtl="0" eaLnBrk="1" latinLnBrk="0" hangingPunct="1">
      <a:defRPr sz="1400" kern="1200">
        <a:solidFill>
          <a:srgbClr val="292929"/>
        </a:solidFill>
        <a:latin typeface="Arial" charset="0"/>
        <a:ea typeface="ＭＳ Ｐゴシック"/>
        <a:cs typeface="ＭＳ Ｐゴシック"/>
      </a:defRPr>
    </a:lvl7pPr>
    <a:lvl8pPr marL="3200400" algn="l" defTabSz="914400" rtl="0" eaLnBrk="1" latinLnBrk="0" hangingPunct="1">
      <a:defRPr sz="1400" kern="1200">
        <a:solidFill>
          <a:srgbClr val="292929"/>
        </a:solidFill>
        <a:latin typeface="Arial" charset="0"/>
        <a:ea typeface="ＭＳ Ｐゴシック"/>
        <a:cs typeface="ＭＳ Ｐゴシック"/>
      </a:defRPr>
    </a:lvl8pPr>
    <a:lvl9pPr marL="3657600" algn="l" defTabSz="914400" rtl="0" eaLnBrk="1" latinLnBrk="0" hangingPunct="1">
      <a:defRPr sz="1400" kern="1200">
        <a:solidFill>
          <a:srgbClr val="292929"/>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3"/>
    <a:srgbClr val="00539B"/>
    <a:srgbClr val="9EE3F3"/>
    <a:srgbClr val="5DD4FD"/>
    <a:srgbClr val="60B5FB"/>
    <a:srgbClr val="A5E0FF"/>
    <a:srgbClr val="9BEFFF"/>
    <a:srgbClr val="C1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0" autoAdjust="0"/>
    <p:restoredTop sz="89784" autoAdjust="0"/>
  </p:normalViewPr>
  <p:slideViewPr>
    <p:cSldViewPr snapToGrid="0">
      <p:cViewPr>
        <p:scale>
          <a:sx n="108" d="100"/>
          <a:sy n="108" d="100"/>
        </p:scale>
        <p:origin x="-642" y="-102"/>
      </p:cViewPr>
      <p:guideLst>
        <p:guide orient="horz" pos="1617"/>
        <p:guide pos="28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8" d="100"/>
        <a:sy n="68" d="100"/>
      </p:scale>
      <p:origin x="0" y="0"/>
    </p:cViewPr>
  </p:sorterViewPr>
  <p:notesViewPr>
    <p:cSldViewPr snapToGrid="0">
      <p:cViewPr>
        <p:scale>
          <a:sx n="100" d="100"/>
          <a:sy n="100" d="100"/>
        </p:scale>
        <p:origin x="-345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1FE68A-67D6-457E-96D4-2D6E804CFF30}" type="doc">
      <dgm:prSet loTypeId="urn:microsoft.com/office/officeart/2005/8/layout/list1" loCatId="list" qsTypeId="urn:microsoft.com/office/officeart/2005/8/quickstyle/simple4" qsCatId="simple" csTypeId="urn:microsoft.com/office/officeart/2005/8/colors/colorful1#1" csCatId="colorful" phldr="1"/>
      <dgm:spPr/>
    </dgm:pt>
    <dgm:pt modelId="{94AF0943-1EB6-46D2-BE2B-A39D16983EBE}">
      <dgm:prSet phldrT="[Text]" custT="1"/>
      <dgm:spPr/>
      <dgm:t>
        <a:bodyPr/>
        <a:lstStyle/>
        <a:p>
          <a:r>
            <a:rPr lang="en-US" sz="1600" b="1" dirty="0" smtClean="0">
              <a:latin typeface="Calibri" pitchFamily="34" charset="0"/>
            </a:rPr>
            <a:t>Business Analytics Skills and Resources</a:t>
          </a:r>
          <a:endParaRPr lang="en-US" sz="1600" b="1" dirty="0">
            <a:latin typeface="Calibri" pitchFamily="34" charset="0"/>
          </a:endParaRPr>
        </a:p>
      </dgm:t>
    </dgm:pt>
    <dgm:pt modelId="{7D5B6115-4AA2-4800-8606-8A55E6704674}" type="parTrans" cxnId="{04F487FF-9F1B-45C3-B695-F1BD9BE7CAF1}">
      <dgm:prSet/>
      <dgm:spPr/>
      <dgm:t>
        <a:bodyPr/>
        <a:lstStyle/>
        <a:p>
          <a:endParaRPr lang="en-US" sz="1200"/>
        </a:p>
      </dgm:t>
    </dgm:pt>
    <dgm:pt modelId="{5DA245CC-4E1E-4E57-9EFE-7E0047230CF3}" type="sibTrans" cxnId="{04F487FF-9F1B-45C3-B695-F1BD9BE7CAF1}">
      <dgm:prSet/>
      <dgm:spPr/>
      <dgm:t>
        <a:bodyPr/>
        <a:lstStyle/>
        <a:p>
          <a:endParaRPr lang="en-US" sz="1200"/>
        </a:p>
      </dgm:t>
    </dgm:pt>
    <dgm:pt modelId="{3FB32F9C-B004-4A34-A5D8-6DA4A3D0ECDC}">
      <dgm:prSet custT="1"/>
      <dgm:spPr/>
      <dgm:t>
        <a:bodyPr/>
        <a:lstStyle/>
        <a:p>
          <a:r>
            <a:rPr lang="en-US" sz="1600" b="1" baseline="0" dirty="0" smtClean="0">
              <a:latin typeface="Calibri" pitchFamily="34" charset="0"/>
            </a:rPr>
            <a:t>Organizational Culture</a:t>
          </a:r>
          <a:endParaRPr lang="en-US" sz="1600" b="1" baseline="0" dirty="0">
            <a:latin typeface="Calibri" pitchFamily="34" charset="0"/>
          </a:endParaRPr>
        </a:p>
      </dgm:t>
    </dgm:pt>
    <dgm:pt modelId="{8D2E58C4-CEB8-4A6B-8915-D9782B6026FF}" type="parTrans" cxnId="{2B2B8C0E-2765-4F27-824B-247BE2A30301}">
      <dgm:prSet/>
      <dgm:spPr/>
      <dgm:t>
        <a:bodyPr/>
        <a:lstStyle/>
        <a:p>
          <a:endParaRPr lang="en-US" sz="1200"/>
        </a:p>
      </dgm:t>
    </dgm:pt>
    <dgm:pt modelId="{C31C7639-E4C1-4220-BEF4-8D46FC7CBE8A}" type="sibTrans" cxnId="{2B2B8C0E-2765-4F27-824B-247BE2A30301}">
      <dgm:prSet/>
      <dgm:spPr/>
      <dgm:t>
        <a:bodyPr/>
        <a:lstStyle/>
        <a:p>
          <a:endParaRPr lang="en-US" sz="1200"/>
        </a:p>
      </dgm:t>
    </dgm:pt>
    <dgm:pt modelId="{7D1C1085-8BC8-4E47-9D4B-02D78E2155E4}">
      <dgm:prSet custT="1"/>
      <dgm:spPr/>
      <dgm:t>
        <a:bodyPr/>
        <a:lstStyle/>
        <a:p>
          <a:r>
            <a:rPr lang="en-US" sz="1400" baseline="0" dirty="0" smtClean="0">
              <a:latin typeface="Calibri" pitchFamily="34" charset="0"/>
            </a:rPr>
            <a:t>Well-defined set of processes to identify, rank, and address analytical requirements</a:t>
          </a:r>
          <a:endParaRPr lang="en-US" sz="1400" baseline="0" dirty="0">
            <a:latin typeface="Calibri" pitchFamily="34" charset="0"/>
          </a:endParaRPr>
        </a:p>
      </dgm:t>
    </dgm:pt>
    <dgm:pt modelId="{329914A6-127D-4D4F-B52E-6055748627F9}" type="parTrans" cxnId="{B2CE5D23-42F3-472C-8CD7-01AE77BB6052}">
      <dgm:prSet/>
      <dgm:spPr/>
      <dgm:t>
        <a:bodyPr/>
        <a:lstStyle/>
        <a:p>
          <a:endParaRPr lang="en-US" sz="1200"/>
        </a:p>
      </dgm:t>
    </dgm:pt>
    <dgm:pt modelId="{B311FF51-4D8D-4325-93CD-7138D3C1323A}" type="sibTrans" cxnId="{B2CE5D23-42F3-472C-8CD7-01AE77BB6052}">
      <dgm:prSet/>
      <dgm:spPr/>
      <dgm:t>
        <a:bodyPr/>
        <a:lstStyle/>
        <a:p>
          <a:endParaRPr lang="en-US" sz="1200"/>
        </a:p>
      </dgm:t>
    </dgm:pt>
    <dgm:pt modelId="{F0C23A4E-2260-41BF-9F6D-26895B5BD19D}">
      <dgm:prSet custT="1"/>
      <dgm:spPr/>
      <dgm:t>
        <a:bodyPr/>
        <a:lstStyle/>
        <a:p>
          <a:r>
            <a:rPr lang="en-US" sz="1400" dirty="0" smtClean="0">
              <a:latin typeface="Calibri" pitchFamily="34" charset="0"/>
            </a:rPr>
            <a:t>Understand, value, and demand fact-based decisions strategies</a:t>
          </a:r>
          <a:endParaRPr lang="en-US" sz="1400" dirty="0">
            <a:latin typeface="Calibri" pitchFamily="34" charset="0"/>
          </a:endParaRPr>
        </a:p>
      </dgm:t>
    </dgm:pt>
    <dgm:pt modelId="{DB18EB2D-1706-4128-A5F3-26E42854613D}" type="parTrans" cxnId="{04AFDDC4-3F5E-46A9-AD16-BAA45832A6D5}">
      <dgm:prSet/>
      <dgm:spPr/>
      <dgm:t>
        <a:bodyPr/>
        <a:lstStyle/>
        <a:p>
          <a:endParaRPr lang="en-US" sz="1200"/>
        </a:p>
      </dgm:t>
    </dgm:pt>
    <dgm:pt modelId="{A0F077FE-BF74-4B7A-ADA3-E608EAE9E002}" type="sibTrans" cxnId="{04AFDDC4-3F5E-46A9-AD16-BAA45832A6D5}">
      <dgm:prSet/>
      <dgm:spPr/>
      <dgm:t>
        <a:bodyPr/>
        <a:lstStyle/>
        <a:p>
          <a:endParaRPr lang="en-US" sz="1200"/>
        </a:p>
      </dgm:t>
    </dgm:pt>
    <dgm:pt modelId="{D0075DCA-6C89-465C-B0E9-14837B2CEFCA}">
      <dgm:prSet custT="1"/>
      <dgm:spPr/>
      <dgm:t>
        <a:bodyPr/>
        <a:lstStyle/>
        <a:p>
          <a:r>
            <a:rPr lang="en-US" sz="1600" b="1" dirty="0" smtClean="0">
              <a:latin typeface="Calibri" pitchFamily="34" charset="0"/>
            </a:rPr>
            <a:t>Information Environment and Infrastructure</a:t>
          </a:r>
          <a:endParaRPr lang="en-US" sz="1600" b="1" dirty="0">
            <a:latin typeface="Calibri" pitchFamily="34" charset="0"/>
          </a:endParaRPr>
        </a:p>
      </dgm:t>
    </dgm:pt>
    <dgm:pt modelId="{6C4FA4E0-DB9B-4F50-8880-8BEBD83A0692}" type="parTrans" cxnId="{4B6F4B35-A169-454A-9CF2-F608075E8685}">
      <dgm:prSet/>
      <dgm:spPr/>
      <dgm:t>
        <a:bodyPr/>
        <a:lstStyle/>
        <a:p>
          <a:endParaRPr lang="en-US"/>
        </a:p>
      </dgm:t>
    </dgm:pt>
    <dgm:pt modelId="{62F7F446-F83A-421E-89F7-960BAB4BB0C0}" type="sibTrans" cxnId="{4B6F4B35-A169-454A-9CF2-F608075E8685}">
      <dgm:prSet/>
      <dgm:spPr/>
      <dgm:t>
        <a:bodyPr/>
        <a:lstStyle/>
        <a:p>
          <a:endParaRPr lang="en-US"/>
        </a:p>
      </dgm:t>
    </dgm:pt>
    <dgm:pt modelId="{3E1A5A97-EAE6-4325-8E4E-1C9AF0DB1FF4}">
      <dgm:prSet custT="1"/>
      <dgm:spPr/>
      <dgm:t>
        <a:bodyPr/>
        <a:lstStyle/>
        <a:p>
          <a:r>
            <a:rPr lang="en-US" sz="1400" baseline="0" dirty="0" smtClean="0">
              <a:latin typeface="Calibri" pitchFamily="34" charset="0"/>
            </a:rPr>
            <a:t>Relevant, accurate, consistent, and timely enterprise information</a:t>
          </a:r>
          <a:endParaRPr lang="en-US" sz="1400" baseline="0" dirty="0">
            <a:latin typeface="Calibri" pitchFamily="34" charset="0"/>
          </a:endParaRPr>
        </a:p>
      </dgm:t>
    </dgm:pt>
    <dgm:pt modelId="{33564DEB-995C-4AB4-A7DC-C31654A27D8C}" type="parTrans" cxnId="{7185EADF-49FB-4AF5-9F9D-836900FD3502}">
      <dgm:prSet/>
      <dgm:spPr/>
      <dgm:t>
        <a:bodyPr/>
        <a:lstStyle/>
        <a:p>
          <a:endParaRPr lang="en-US"/>
        </a:p>
      </dgm:t>
    </dgm:pt>
    <dgm:pt modelId="{F66E8628-4154-42B5-A652-88D3E36AC679}" type="sibTrans" cxnId="{7185EADF-49FB-4AF5-9F9D-836900FD3502}">
      <dgm:prSet/>
      <dgm:spPr/>
      <dgm:t>
        <a:bodyPr/>
        <a:lstStyle/>
        <a:p>
          <a:endParaRPr lang="en-US"/>
        </a:p>
      </dgm:t>
    </dgm:pt>
    <dgm:pt modelId="{0DD763B4-00A5-4AB8-9419-6C9F86E41FEA}">
      <dgm:prSet phldrT="[Text]" custT="1"/>
      <dgm:spPr/>
      <dgm:t>
        <a:bodyPr/>
        <a:lstStyle/>
        <a:p>
          <a:r>
            <a:rPr lang="en-US" sz="1400" baseline="0" dirty="0" smtClean="0">
              <a:latin typeface="Calibri" pitchFamily="34" charset="0"/>
            </a:rPr>
            <a:t>Training and career advancement to attract and retain talent</a:t>
          </a:r>
          <a:endParaRPr lang="en-US" sz="1400" baseline="0" dirty="0">
            <a:latin typeface="Calibri" pitchFamily="34" charset="0"/>
          </a:endParaRPr>
        </a:p>
      </dgm:t>
    </dgm:pt>
    <dgm:pt modelId="{A1A80B86-F279-41A8-A9C2-353E92D5301A}" type="parTrans" cxnId="{7CDA1E95-7BD6-4C26-B141-9C2300A866E5}">
      <dgm:prSet/>
      <dgm:spPr/>
      <dgm:t>
        <a:bodyPr/>
        <a:lstStyle/>
        <a:p>
          <a:endParaRPr lang="en-US"/>
        </a:p>
      </dgm:t>
    </dgm:pt>
    <dgm:pt modelId="{A8075B7B-815A-4E9C-BA86-2FA671A5F1B1}" type="sibTrans" cxnId="{7CDA1E95-7BD6-4C26-B141-9C2300A866E5}">
      <dgm:prSet/>
      <dgm:spPr/>
      <dgm:t>
        <a:bodyPr/>
        <a:lstStyle/>
        <a:p>
          <a:endParaRPr lang="en-US"/>
        </a:p>
      </dgm:t>
    </dgm:pt>
    <dgm:pt modelId="{CBEFC60C-6B85-40B3-B333-5A40684A8086}">
      <dgm:prSet custT="1"/>
      <dgm:spPr/>
      <dgm:t>
        <a:bodyPr/>
        <a:lstStyle/>
        <a:p>
          <a:r>
            <a:rPr lang="en-US" sz="1600" b="1" dirty="0" smtClean="0">
              <a:latin typeface="Calibri" pitchFamily="34" charset="0"/>
            </a:rPr>
            <a:t>Internal Processes</a:t>
          </a:r>
          <a:endParaRPr lang="en-US" sz="1600" b="1" dirty="0">
            <a:latin typeface="Calibri" pitchFamily="34" charset="0"/>
          </a:endParaRPr>
        </a:p>
      </dgm:t>
    </dgm:pt>
    <dgm:pt modelId="{5025E033-AC2C-4AB7-A988-11494B9F560C}" type="sibTrans" cxnId="{80F75E5E-B98C-431B-8612-B310068F5E08}">
      <dgm:prSet/>
      <dgm:spPr/>
      <dgm:t>
        <a:bodyPr/>
        <a:lstStyle/>
        <a:p>
          <a:endParaRPr lang="en-US" sz="1200"/>
        </a:p>
      </dgm:t>
    </dgm:pt>
    <dgm:pt modelId="{09BF651A-D372-4876-B060-D768EB9C7D51}" type="parTrans" cxnId="{80F75E5E-B98C-431B-8612-B310068F5E08}">
      <dgm:prSet/>
      <dgm:spPr/>
      <dgm:t>
        <a:bodyPr/>
        <a:lstStyle/>
        <a:p>
          <a:endParaRPr lang="en-US" sz="1200"/>
        </a:p>
      </dgm:t>
    </dgm:pt>
    <dgm:pt modelId="{EA49C279-8348-4EB6-9480-F60853B0538A}">
      <dgm:prSet custT="1"/>
      <dgm:spPr/>
      <dgm:t>
        <a:bodyPr/>
        <a:lstStyle/>
        <a:p>
          <a:r>
            <a:rPr lang="en-US" sz="1400" baseline="0" dirty="0" smtClean="0">
              <a:latin typeface="Calibri" pitchFamily="34" charset="0"/>
            </a:rPr>
            <a:t>Mature and capable enterprise information infrastructure</a:t>
          </a:r>
          <a:endParaRPr lang="en-US" sz="1400" baseline="0" dirty="0">
            <a:latin typeface="Calibri" pitchFamily="34" charset="0"/>
          </a:endParaRPr>
        </a:p>
      </dgm:t>
    </dgm:pt>
    <dgm:pt modelId="{7D9107EC-5D17-4708-B9A2-47EAFB84228D}" type="parTrans" cxnId="{9B87AE26-CF28-45AF-B2B6-627EF3638EAE}">
      <dgm:prSet/>
      <dgm:spPr/>
      <dgm:t>
        <a:bodyPr/>
        <a:lstStyle/>
        <a:p>
          <a:endParaRPr lang="en-US"/>
        </a:p>
      </dgm:t>
    </dgm:pt>
    <dgm:pt modelId="{8B0F1F11-CB31-41D0-A7BA-BF9B22A93A1D}" type="sibTrans" cxnId="{9B87AE26-CF28-45AF-B2B6-627EF3638EAE}">
      <dgm:prSet/>
      <dgm:spPr/>
      <dgm:t>
        <a:bodyPr/>
        <a:lstStyle/>
        <a:p>
          <a:endParaRPr lang="en-US"/>
        </a:p>
      </dgm:t>
    </dgm:pt>
    <dgm:pt modelId="{EB795A8C-1C44-42D1-BC27-B794DAA4B023}">
      <dgm:prSet custT="1"/>
      <dgm:spPr/>
      <dgm:t>
        <a:bodyPr/>
        <a:lstStyle/>
        <a:p>
          <a:r>
            <a:rPr lang="en-US" sz="1400" baseline="0" dirty="0" smtClean="0">
              <a:latin typeface="Calibri" pitchFamily="34" charset="0"/>
            </a:rPr>
            <a:t>Coordinate support from IT, analytical resources, and computing power</a:t>
          </a:r>
          <a:endParaRPr lang="en-US" sz="1400" baseline="0" dirty="0">
            <a:latin typeface="Calibri" pitchFamily="34" charset="0"/>
          </a:endParaRPr>
        </a:p>
      </dgm:t>
    </dgm:pt>
    <dgm:pt modelId="{B515775D-02A0-4F2B-8296-27AE2945468A}" type="parTrans" cxnId="{EE83685A-4FE2-4280-9316-3E811232C1D0}">
      <dgm:prSet/>
      <dgm:spPr/>
      <dgm:t>
        <a:bodyPr/>
        <a:lstStyle/>
        <a:p>
          <a:endParaRPr lang="en-US"/>
        </a:p>
      </dgm:t>
    </dgm:pt>
    <dgm:pt modelId="{7064B559-3BB4-4954-8209-8C888C37319D}" type="sibTrans" cxnId="{EE83685A-4FE2-4280-9316-3E811232C1D0}">
      <dgm:prSet/>
      <dgm:spPr/>
      <dgm:t>
        <a:bodyPr/>
        <a:lstStyle/>
        <a:p>
          <a:endParaRPr lang="en-US"/>
        </a:p>
      </dgm:t>
    </dgm:pt>
    <dgm:pt modelId="{FF025070-A63E-415E-8045-C94DEC4BCE37}">
      <dgm:prSet custT="1"/>
      <dgm:spPr/>
      <dgm:t>
        <a:bodyPr/>
        <a:lstStyle/>
        <a:p>
          <a:r>
            <a:rPr lang="en-US" sz="1400" dirty="0" smtClean="0">
              <a:latin typeface="Calibri" pitchFamily="34" charset="0"/>
            </a:rPr>
            <a:t>Communicate the value of analytics, fund staffing, and reward proper use</a:t>
          </a:r>
          <a:endParaRPr lang="en-US" sz="1400" dirty="0">
            <a:latin typeface="Calibri" pitchFamily="34" charset="0"/>
          </a:endParaRPr>
        </a:p>
      </dgm:t>
    </dgm:pt>
    <dgm:pt modelId="{B56413FC-7F6D-4768-814E-202B5AC54D01}" type="parTrans" cxnId="{53EF87C5-CEB7-4E18-ABD4-D665AC7A88A6}">
      <dgm:prSet/>
      <dgm:spPr/>
      <dgm:t>
        <a:bodyPr/>
        <a:lstStyle/>
        <a:p>
          <a:endParaRPr lang="en-US"/>
        </a:p>
      </dgm:t>
    </dgm:pt>
    <dgm:pt modelId="{0267F4E6-07AC-458F-9514-AD7E4198E5B1}" type="sibTrans" cxnId="{53EF87C5-CEB7-4E18-ABD4-D665AC7A88A6}">
      <dgm:prSet/>
      <dgm:spPr/>
      <dgm:t>
        <a:bodyPr/>
        <a:lstStyle/>
        <a:p>
          <a:endParaRPr lang="en-US"/>
        </a:p>
      </dgm:t>
    </dgm:pt>
    <dgm:pt modelId="{AAFFB134-A09A-4E1B-8F94-975DBB9449E9}">
      <dgm:prSet phldrT="[Text]" custT="1"/>
      <dgm:spPr/>
      <dgm:t>
        <a:bodyPr/>
        <a:lstStyle/>
        <a:p>
          <a:r>
            <a:rPr lang="en-US" sz="1400" baseline="0" dirty="0" smtClean="0">
              <a:latin typeface="Calibri" pitchFamily="34" charset="0"/>
            </a:rPr>
            <a:t>Analytical, technical, and interpersonal skills</a:t>
          </a:r>
          <a:endParaRPr lang="en-US" sz="1400" baseline="0" dirty="0">
            <a:latin typeface="Calibri" pitchFamily="34" charset="0"/>
          </a:endParaRPr>
        </a:p>
      </dgm:t>
    </dgm:pt>
    <dgm:pt modelId="{0BC71501-F592-47F1-A5DF-D287176BC27E}" type="sibTrans" cxnId="{1B4C87A7-EDAE-4FF0-B237-7E1D3BD29C32}">
      <dgm:prSet/>
      <dgm:spPr/>
      <dgm:t>
        <a:bodyPr/>
        <a:lstStyle/>
        <a:p>
          <a:endParaRPr lang="en-US" sz="1200"/>
        </a:p>
      </dgm:t>
    </dgm:pt>
    <dgm:pt modelId="{FB5C7DA4-CFDC-4A45-B49E-9E522ADE4000}" type="parTrans" cxnId="{1B4C87A7-EDAE-4FF0-B237-7E1D3BD29C32}">
      <dgm:prSet/>
      <dgm:spPr/>
      <dgm:t>
        <a:bodyPr/>
        <a:lstStyle/>
        <a:p>
          <a:endParaRPr lang="en-US" sz="1200"/>
        </a:p>
      </dgm:t>
    </dgm:pt>
    <dgm:pt modelId="{A359E301-311F-4B6B-B2CD-5DC7CE4CE430}" type="pres">
      <dgm:prSet presAssocID="{B31FE68A-67D6-457E-96D4-2D6E804CFF30}" presName="linear" presStyleCnt="0">
        <dgm:presLayoutVars>
          <dgm:dir/>
          <dgm:animLvl val="lvl"/>
          <dgm:resizeHandles val="exact"/>
        </dgm:presLayoutVars>
      </dgm:prSet>
      <dgm:spPr/>
    </dgm:pt>
    <dgm:pt modelId="{086BFA6A-9BF1-4C99-8D0D-F636F0BB3959}" type="pres">
      <dgm:prSet presAssocID="{94AF0943-1EB6-46D2-BE2B-A39D16983EBE}" presName="parentLin" presStyleCnt="0"/>
      <dgm:spPr/>
    </dgm:pt>
    <dgm:pt modelId="{BF2F62EA-793B-4DC3-A7CF-3F74ABDEFC15}" type="pres">
      <dgm:prSet presAssocID="{94AF0943-1EB6-46D2-BE2B-A39D16983EBE}" presName="parentLeftMargin" presStyleLbl="node1" presStyleIdx="0" presStyleCnt="4"/>
      <dgm:spPr/>
      <dgm:t>
        <a:bodyPr/>
        <a:lstStyle/>
        <a:p>
          <a:endParaRPr lang="en-US"/>
        </a:p>
      </dgm:t>
    </dgm:pt>
    <dgm:pt modelId="{12EBC06F-04EB-4A46-BC05-A0C76A7BC637}" type="pres">
      <dgm:prSet presAssocID="{94AF0943-1EB6-46D2-BE2B-A39D16983EBE}" presName="parentText" presStyleLbl="node1" presStyleIdx="0" presStyleCnt="4">
        <dgm:presLayoutVars>
          <dgm:chMax val="0"/>
          <dgm:bulletEnabled val="1"/>
        </dgm:presLayoutVars>
      </dgm:prSet>
      <dgm:spPr/>
      <dgm:t>
        <a:bodyPr/>
        <a:lstStyle/>
        <a:p>
          <a:endParaRPr lang="en-US"/>
        </a:p>
      </dgm:t>
    </dgm:pt>
    <dgm:pt modelId="{69BDCF24-7436-475C-BBEB-E4B4AF96BBCA}" type="pres">
      <dgm:prSet presAssocID="{94AF0943-1EB6-46D2-BE2B-A39D16983EBE}" presName="negativeSpace" presStyleCnt="0"/>
      <dgm:spPr/>
    </dgm:pt>
    <dgm:pt modelId="{07230104-7509-4E28-9B69-1C7ACCE37A66}" type="pres">
      <dgm:prSet presAssocID="{94AF0943-1EB6-46D2-BE2B-A39D16983EBE}" presName="childText" presStyleLbl="conFgAcc1" presStyleIdx="0" presStyleCnt="4">
        <dgm:presLayoutVars>
          <dgm:bulletEnabled val="1"/>
        </dgm:presLayoutVars>
      </dgm:prSet>
      <dgm:spPr/>
      <dgm:t>
        <a:bodyPr/>
        <a:lstStyle/>
        <a:p>
          <a:endParaRPr lang="en-US"/>
        </a:p>
      </dgm:t>
    </dgm:pt>
    <dgm:pt modelId="{FE67377A-DDA7-40C6-A249-C1DFB45C90EB}" type="pres">
      <dgm:prSet presAssocID="{5DA245CC-4E1E-4E57-9EFE-7E0047230CF3}" presName="spaceBetweenRectangles" presStyleCnt="0"/>
      <dgm:spPr/>
    </dgm:pt>
    <dgm:pt modelId="{7BA0A6C9-8FD4-4A71-9053-5C31260A0417}" type="pres">
      <dgm:prSet presAssocID="{D0075DCA-6C89-465C-B0E9-14837B2CEFCA}" presName="parentLin" presStyleCnt="0"/>
      <dgm:spPr/>
    </dgm:pt>
    <dgm:pt modelId="{31DE608D-5138-47FC-BCB9-67E67E977419}" type="pres">
      <dgm:prSet presAssocID="{D0075DCA-6C89-465C-B0E9-14837B2CEFCA}" presName="parentLeftMargin" presStyleLbl="node1" presStyleIdx="0" presStyleCnt="4"/>
      <dgm:spPr/>
      <dgm:t>
        <a:bodyPr/>
        <a:lstStyle/>
        <a:p>
          <a:endParaRPr lang="en-US"/>
        </a:p>
      </dgm:t>
    </dgm:pt>
    <dgm:pt modelId="{7B3194FA-D176-4E8B-8DA0-38C0E80E5051}" type="pres">
      <dgm:prSet presAssocID="{D0075DCA-6C89-465C-B0E9-14837B2CEFCA}" presName="parentText" presStyleLbl="node1" presStyleIdx="1" presStyleCnt="4" custScaleX="100258" custLinFactNeighborX="6667" custLinFactNeighborY="-6029">
        <dgm:presLayoutVars>
          <dgm:chMax val="0"/>
          <dgm:bulletEnabled val="1"/>
        </dgm:presLayoutVars>
      </dgm:prSet>
      <dgm:spPr/>
      <dgm:t>
        <a:bodyPr/>
        <a:lstStyle/>
        <a:p>
          <a:endParaRPr lang="en-US"/>
        </a:p>
      </dgm:t>
    </dgm:pt>
    <dgm:pt modelId="{CEBD4FF9-F7AF-4021-9CFD-0980E8776C22}" type="pres">
      <dgm:prSet presAssocID="{D0075DCA-6C89-465C-B0E9-14837B2CEFCA}" presName="negativeSpace" presStyleCnt="0"/>
      <dgm:spPr/>
    </dgm:pt>
    <dgm:pt modelId="{5C52B6D4-493E-4F42-9CB4-58D4A449BB94}" type="pres">
      <dgm:prSet presAssocID="{D0075DCA-6C89-465C-B0E9-14837B2CEFCA}" presName="childText" presStyleLbl="conFgAcc1" presStyleIdx="1" presStyleCnt="4">
        <dgm:presLayoutVars>
          <dgm:bulletEnabled val="1"/>
        </dgm:presLayoutVars>
      </dgm:prSet>
      <dgm:spPr/>
      <dgm:t>
        <a:bodyPr/>
        <a:lstStyle/>
        <a:p>
          <a:endParaRPr lang="en-US"/>
        </a:p>
      </dgm:t>
    </dgm:pt>
    <dgm:pt modelId="{96FCA912-AEA7-4F49-96DC-F4D3240E9AFA}" type="pres">
      <dgm:prSet presAssocID="{62F7F446-F83A-421E-89F7-960BAB4BB0C0}" presName="spaceBetweenRectangles" presStyleCnt="0"/>
      <dgm:spPr/>
    </dgm:pt>
    <dgm:pt modelId="{7E0410A2-F440-4C4C-85B4-6D8B47D3599D}" type="pres">
      <dgm:prSet presAssocID="{CBEFC60C-6B85-40B3-B333-5A40684A8086}" presName="parentLin" presStyleCnt="0"/>
      <dgm:spPr/>
    </dgm:pt>
    <dgm:pt modelId="{4C0DAAAA-058F-441E-AF5D-7DF02F1B267E}" type="pres">
      <dgm:prSet presAssocID="{CBEFC60C-6B85-40B3-B333-5A40684A8086}" presName="parentLeftMargin" presStyleLbl="node1" presStyleIdx="1" presStyleCnt="4"/>
      <dgm:spPr/>
      <dgm:t>
        <a:bodyPr/>
        <a:lstStyle/>
        <a:p>
          <a:endParaRPr lang="en-US"/>
        </a:p>
      </dgm:t>
    </dgm:pt>
    <dgm:pt modelId="{BF69D41E-CEAE-4BB3-A1AF-3AA3A63324EB}" type="pres">
      <dgm:prSet presAssocID="{CBEFC60C-6B85-40B3-B333-5A40684A8086}" presName="parentText" presStyleLbl="node1" presStyleIdx="2" presStyleCnt="4">
        <dgm:presLayoutVars>
          <dgm:chMax val="0"/>
          <dgm:bulletEnabled val="1"/>
        </dgm:presLayoutVars>
      </dgm:prSet>
      <dgm:spPr/>
      <dgm:t>
        <a:bodyPr/>
        <a:lstStyle/>
        <a:p>
          <a:endParaRPr lang="en-US"/>
        </a:p>
      </dgm:t>
    </dgm:pt>
    <dgm:pt modelId="{C381AD83-E6CA-4F79-9671-1A2575E850A4}" type="pres">
      <dgm:prSet presAssocID="{CBEFC60C-6B85-40B3-B333-5A40684A8086}" presName="negativeSpace" presStyleCnt="0"/>
      <dgm:spPr/>
    </dgm:pt>
    <dgm:pt modelId="{6681189A-D6E2-4317-95A7-3FD7865A8D9B}" type="pres">
      <dgm:prSet presAssocID="{CBEFC60C-6B85-40B3-B333-5A40684A8086}" presName="childText" presStyleLbl="conFgAcc1" presStyleIdx="2" presStyleCnt="4">
        <dgm:presLayoutVars>
          <dgm:bulletEnabled val="1"/>
        </dgm:presLayoutVars>
      </dgm:prSet>
      <dgm:spPr/>
      <dgm:t>
        <a:bodyPr/>
        <a:lstStyle/>
        <a:p>
          <a:endParaRPr lang="en-US"/>
        </a:p>
      </dgm:t>
    </dgm:pt>
    <dgm:pt modelId="{9CBC68F7-8494-4C02-9277-67A65102C62E}" type="pres">
      <dgm:prSet presAssocID="{5025E033-AC2C-4AB7-A988-11494B9F560C}" presName="spaceBetweenRectangles" presStyleCnt="0"/>
      <dgm:spPr/>
    </dgm:pt>
    <dgm:pt modelId="{32E7E8E8-36B6-4E89-B0FB-976E316F51C2}" type="pres">
      <dgm:prSet presAssocID="{3FB32F9C-B004-4A34-A5D8-6DA4A3D0ECDC}" presName="parentLin" presStyleCnt="0"/>
      <dgm:spPr/>
    </dgm:pt>
    <dgm:pt modelId="{DAC34B07-8BC7-4B87-884B-B916FA715EED}" type="pres">
      <dgm:prSet presAssocID="{3FB32F9C-B004-4A34-A5D8-6DA4A3D0ECDC}" presName="parentLeftMargin" presStyleLbl="node1" presStyleIdx="2" presStyleCnt="4"/>
      <dgm:spPr/>
      <dgm:t>
        <a:bodyPr/>
        <a:lstStyle/>
        <a:p>
          <a:endParaRPr lang="en-US"/>
        </a:p>
      </dgm:t>
    </dgm:pt>
    <dgm:pt modelId="{F30F8447-7D55-43F6-A781-CBD7AF25A207}" type="pres">
      <dgm:prSet presAssocID="{3FB32F9C-B004-4A34-A5D8-6DA4A3D0ECDC}" presName="parentText" presStyleLbl="node1" presStyleIdx="3" presStyleCnt="4">
        <dgm:presLayoutVars>
          <dgm:chMax val="0"/>
          <dgm:bulletEnabled val="1"/>
        </dgm:presLayoutVars>
      </dgm:prSet>
      <dgm:spPr/>
      <dgm:t>
        <a:bodyPr/>
        <a:lstStyle/>
        <a:p>
          <a:endParaRPr lang="en-US"/>
        </a:p>
      </dgm:t>
    </dgm:pt>
    <dgm:pt modelId="{62FF7C18-69AF-48D6-9BBD-AF0A8B89D46C}" type="pres">
      <dgm:prSet presAssocID="{3FB32F9C-B004-4A34-A5D8-6DA4A3D0ECDC}" presName="negativeSpace" presStyleCnt="0"/>
      <dgm:spPr/>
    </dgm:pt>
    <dgm:pt modelId="{092EA957-9EF0-47B3-AEA3-F66474E87172}" type="pres">
      <dgm:prSet presAssocID="{3FB32F9C-B004-4A34-A5D8-6DA4A3D0ECDC}" presName="childText" presStyleLbl="conFgAcc1" presStyleIdx="3" presStyleCnt="4">
        <dgm:presLayoutVars>
          <dgm:bulletEnabled val="1"/>
        </dgm:presLayoutVars>
      </dgm:prSet>
      <dgm:spPr/>
      <dgm:t>
        <a:bodyPr/>
        <a:lstStyle/>
        <a:p>
          <a:endParaRPr lang="en-US"/>
        </a:p>
      </dgm:t>
    </dgm:pt>
  </dgm:ptLst>
  <dgm:cxnLst>
    <dgm:cxn modelId="{C023B008-0768-9B4A-8568-462A731025D7}" type="presOf" srcId="{3FB32F9C-B004-4A34-A5D8-6DA4A3D0ECDC}" destId="{DAC34B07-8BC7-4B87-884B-B916FA715EED}" srcOrd="0" destOrd="0" presId="urn:microsoft.com/office/officeart/2005/8/layout/list1"/>
    <dgm:cxn modelId="{696811B7-95E2-0342-B809-3B93E1ACEEB9}" type="presOf" srcId="{CBEFC60C-6B85-40B3-B333-5A40684A8086}" destId="{BF69D41E-CEAE-4BB3-A1AF-3AA3A63324EB}" srcOrd="1" destOrd="0" presId="urn:microsoft.com/office/officeart/2005/8/layout/list1"/>
    <dgm:cxn modelId="{C45A226D-ED43-A944-BD0B-9A397854D6D6}" type="presOf" srcId="{FF025070-A63E-415E-8045-C94DEC4BCE37}" destId="{092EA957-9EF0-47B3-AEA3-F66474E87172}" srcOrd="0" destOrd="1" presId="urn:microsoft.com/office/officeart/2005/8/layout/list1"/>
    <dgm:cxn modelId="{6161399E-5F64-8343-8763-BD5611F051CA}" type="presOf" srcId="{94AF0943-1EB6-46D2-BE2B-A39D16983EBE}" destId="{12EBC06F-04EB-4A46-BC05-A0C76A7BC637}" srcOrd="1" destOrd="0" presId="urn:microsoft.com/office/officeart/2005/8/layout/list1"/>
    <dgm:cxn modelId="{C5831BA3-7F6F-2349-87CD-8848D88B0440}" type="presOf" srcId="{EA49C279-8348-4EB6-9480-F60853B0538A}" destId="{5C52B6D4-493E-4F42-9CB4-58D4A449BB94}" srcOrd="0" destOrd="1" presId="urn:microsoft.com/office/officeart/2005/8/layout/list1"/>
    <dgm:cxn modelId="{4B6F4B35-A169-454A-9CF2-F608075E8685}" srcId="{B31FE68A-67D6-457E-96D4-2D6E804CFF30}" destId="{D0075DCA-6C89-465C-B0E9-14837B2CEFCA}" srcOrd="1" destOrd="0" parTransId="{6C4FA4E0-DB9B-4F50-8880-8BEBD83A0692}" sibTransId="{62F7F446-F83A-421E-89F7-960BAB4BB0C0}"/>
    <dgm:cxn modelId="{146F0BAD-F121-4641-83F1-261252EEA936}" type="presOf" srcId="{CBEFC60C-6B85-40B3-B333-5A40684A8086}" destId="{4C0DAAAA-058F-441E-AF5D-7DF02F1B267E}" srcOrd="0" destOrd="0" presId="urn:microsoft.com/office/officeart/2005/8/layout/list1"/>
    <dgm:cxn modelId="{5857F014-3A61-4843-8952-6DAB77E78154}" type="presOf" srcId="{94AF0943-1EB6-46D2-BE2B-A39D16983EBE}" destId="{BF2F62EA-793B-4DC3-A7CF-3F74ABDEFC15}" srcOrd="0" destOrd="0" presId="urn:microsoft.com/office/officeart/2005/8/layout/list1"/>
    <dgm:cxn modelId="{EE83685A-4FE2-4280-9316-3E811232C1D0}" srcId="{CBEFC60C-6B85-40B3-B333-5A40684A8086}" destId="{EB795A8C-1C44-42D1-BC27-B794DAA4B023}" srcOrd="1" destOrd="0" parTransId="{B515775D-02A0-4F2B-8296-27AE2945468A}" sibTransId="{7064B559-3BB4-4954-8209-8C888C37319D}"/>
    <dgm:cxn modelId="{9B87AE26-CF28-45AF-B2B6-627EF3638EAE}" srcId="{D0075DCA-6C89-465C-B0E9-14837B2CEFCA}" destId="{EA49C279-8348-4EB6-9480-F60853B0538A}" srcOrd="1" destOrd="0" parTransId="{7D9107EC-5D17-4708-B9A2-47EAFB84228D}" sibTransId="{8B0F1F11-CB31-41D0-A7BA-BF9B22A93A1D}"/>
    <dgm:cxn modelId="{80F75E5E-B98C-431B-8612-B310068F5E08}" srcId="{B31FE68A-67D6-457E-96D4-2D6E804CFF30}" destId="{CBEFC60C-6B85-40B3-B333-5A40684A8086}" srcOrd="2" destOrd="0" parTransId="{09BF651A-D372-4876-B060-D768EB9C7D51}" sibTransId="{5025E033-AC2C-4AB7-A988-11494B9F560C}"/>
    <dgm:cxn modelId="{04AFDDC4-3F5E-46A9-AD16-BAA45832A6D5}" srcId="{3FB32F9C-B004-4A34-A5D8-6DA4A3D0ECDC}" destId="{F0C23A4E-2260-41BF-9F6D-26895B5BD19D}" srcOrd="0" destOrd="0" parTransId="{DB18EB2D-1706-4128-A5F3-26E42854613D}" sibTransId="{A0F077FE-BF74-4B7A-ADA3-E608EAE9E002}"/>
    <dgm:cxn modelId="{D70EFDCB-C8EB-1240-A22D-514DB5DDF63A}" type="presOf" srcId="{EB795A8C-1C44-42D1-BC27-B794DAA4B023}" destId="{6681189A-D6E2-4317-95A7-3FD7865A8D9B}" srcOrd="0" destOrd="1" presId="urn:microsoft.com/office/officeart/2005/8/layout/list1"/>
    <dgm:cxn modelId="{1E23F545-1D82-5A40-9193-8FFAD33DC840}" type="presOf" srcId="{AAFFB134-A09A-4E1B-8F94-975DBB9449E9}" destId="{07230104-7509-4E28-9B69-1C7ACCE37A66}" srcOrd="0" destOrd="0" presId="urn:microsoft.com/office/officeart/2005/8/layout/list1"/>
    <dgm:cxn modelId="{1B4C87A7-EDAE-4FF0-B237-7E1D3BD29C32}" srcId="{94AF0943-1EB6-46D2-BE2B-A39D16983EBE}" destId="{AAFFB134-A09A-4E1B-8F94-975DBB9449E9}" srcOrd="0" destOrd="0" parTransId="{FB5C7DA4-CFDC-4A45-B49E-9E522ADE4000}" sibTransId="{0BC71501-F592-47F1-A5DF-D287176BC27E}"/>
    <dgm:cxn modelId="{13AA703E-CECD-DF43-B509-3893D09664C2}" type="presOf" srcId="{F0C23A4E-2260-41BF-9F6D-26895B5BD19D}" destId="{092EA957-9EF0-47B3-AEA3-F66474E87172}" srcOrd="0" destOrd="0" presId="urn:microsoft.com/office/officeart/2005/8/layout/list1"/>
    <dgm:cxn modelId="{53EF87C5-CEB7-4E18-ABD4-D665AC7A88A6}" srcId="{3FB32F9C-B004-4A34-A5D8-6DA4A3D0ECDC}" destId="{FF025070-A63E-415E-8045-C94DEC4BCE37}" srcOrd="1" destOrd="0" parTransId="{B56413FC-7F6D-4768-814E-202B5AC54D01}" sibTransId="{0267F4E6-07AC-458F-9514-AD7E4198E5B1}"/>
    <dgm:cxn modelId="{BF455A48-4CA7-7740-A6CD-38E54270B9A7}" type="presOf" srcId="{7D1C1085-8BC8-4E47-9D4B-02D78E2155E4}" destId="{6681189A-D6E2-4317-95A7-3FD7865A8D9B}" srcOrd="0" destOrd="0" presId="urn:microsoft.com/office/officeart/2005/8/layout/list1"/>
    <dgm:cxn modelId="{8055DE85-22F7-E344-AE18-9D50BB2183F0}" type="presOf" srcId="{B31FE68A-67D6-457E-96D4-2D6E804CFF30}" destId="{A359E301-311F-4B6B-B2CD-5DC7CE4CE430}" srcOrd="0" destOrd="0" presId="urn:microsoft.com/office/officeart/2005/8/layout/list1"/>
    <dgm:cxn modelId="{92592243-5A73-3449-939D-4D4830A0A924}" type="presOf" srcId="{D0075DCA-6C89-465C-B0E9-14837B2CEFCA}" destId="{7B3194FA-D176-4E8B-8DA0-38C0E80E5051}" srcOrd="1" destOrd="0" presId="urn:microsoft.com/office/officeart/2005/8/layout/list1"/>
    <dgm:cxn modelId="{11AF0753-DAC1-3944-8CE7-2A5878AFDD4B}" type="presOf" srcId="{3FB32F9C-B004-4A34-A5D8-6DA4A3D0ECDC}" destId="{F30F8447-7D55-43F6-A781-CBD7AF25A207}" srcOrd="1" destOrd="0" presId="urn:microsoft.com/office/officeart/2005/8/layout/list1"/>
    <dgm:cxn modelId="{A40DF845-0DFE-4A41-AEF8-0FE5631A1E04}" type="presOf" srcId="{0DD763B4-00A5-4AB8-9419-6C9F86E41FEA}" destId="{07230104-7509-4E28-9B69-1C7ACCE37A66}" srcOrd="0" destOrd="1" presId="urn:microsoft.com/office/officeart/2005/8/layout/list1"/>
    <dgm:cxn modelId="{7CDA1E95-7BD6-4C26-B141-9C2300A866E5}" srcId="{94AF0943-1EB6-46D2-BE2B-A39D16983EBE}" destId="{0DD763B4-00A5-4AB8-9419-6C9F86E41FEA}" srcOrd="1" destOrd="0" parTransId="{A1A80B86-F279-41A8-A9C2-353E92D5301A}" sibTransId="{A8075B7B-815A-4E9C-BA86-2FA671A5F1B1}"/>
    <dgm:cxn modelId="{7185EADF-49FB-4AF5-9F9D-836900FD3502}" srcId="{D0075DCA-6C89-465C-B0E9-14837B2CEFCA}" destId="{3E1A5A97-EAE6-4325-8E4E-1C9AF0DB1FF4}" srcOrd="0" destOrd="0" parTransId="{33564DEB-995C-4AB4-A7DC-C31654A27D8C}" sibTransId="{F66E8628-4154-42B5-A652-88D3E36AC679}"/>
    <dgm:cxn modelId="{2201EC08-F94E-A743-B77C-154C300340B0}" type="presOf" srcId="{D0075DCA-6C89-465C-B0E9-14837B2CEFCA}" destId="{31DE608D-5138-47FC-BCB9-67E67E977419}" srcOrd="0" destOrd="0" presId="urn:microsoft.com/office/officeart/2005/8/layout/list1"/>
    <dgm:cxn modelId="{B2CE5D23-42F3-472C-8CD7-01AE77BB6052}" srcId="{CBEFC60C-6B85-40B3-B333-5A40684A8086}" destId="{7D1C1085-8BC8-4E47-9D4B-02D78E2155E4}" srcOrd="0" destOrd="0" parTransId="{329914A6-127D-4D4F-B52E-6055748627F9}" sibTransId="{B311FF51-4D8D-4325-93CD-7138D3C1323A}"/>
    <dgm:cxn modelId="{2B2B8C0E-2765-4F27-824B-247BE2A30301}" srcId="{B31FE68A-67D6-457E-96D4-2D6E804CFF30}" destId="{3FB32F9C-B004-4A34-A5D8-6DA4A3D0ECDC}" srcOrd="3" destOrd="0" parTransId="{8D2E58C4-CEB8-4A6B-8915-D9782B6026FF}" sibTransId="{C31C7639-E4C1-4220-BEF4-8D46FC7CBE8A}"/>
    <dgm:cxn modelId="{04F487FF-9F1B-45C3-B695-F1BD9BE7CAF1}" srcId="{B31FE68A-67D6-457E-96D4-2D6E804CFF30}" destId="{94AF0943-1EB6-46D2-BE2B-A39D16983EBE}" srcOrd="0" destOrd="0" parTransId="{7D5B6115-4AA2-4800-8606-8A55E6704674}" sibTransId="{5DA245CC-4E1E-4E57-9EFE-7E0047230CF3}"/>
    <dgm:cxn modelId="{4F39D54A-D3E3-0A48-91D3-82D28B55C417}" type="presOf" srcId="{3E1A5A97-EAE6-4325-8E4E-1C9AF0DB1FF4}" destId="{5C52B6D4-493E-4F42-9CB4-58D4A449BB94}" srcOrd="0" destOrd="0" presId="urn:microsoft.com/office/officeart/2005/8/layout/list1"/>
    <dgm:cxn modelId="{4BB29AFB-68FC-CE4E-A308-A3D967779313}" type="presParOf" srcId="{A359E301-311F-4B6B-B2CD-5DC7CE4CE430}" destId="{086BFA6A-9BF1-4C99-8D0D-F636F0BB3959}" srcOrd="0" destOrd="0" presId="urn:microsoft.com/office/officeart/2005/8/layout/list1"/>
    <dgm:cxn modelId="{0B69A46A-A464-8241-B487-AFFFE9A5464F}" type="presParOf" srcId="{086BFA6A-9BF1-4C99-8D0D-F636F0BB3959}" destId="{BF2F62EA-793B-4DC3-A7CF-3F74ABDEFC15}" srcOrd="0" destOrd="0" presId="urn:microsoft.com/office/officeart/2005/8/layout/list1"/>
    <dgm:cxn modelId="{CCD240A8-C141-D14B-971C-1CBA0E568000}" type="presParOf" srcId="{086BFA6A-9BF1-4C99-8D0D-F636F0BB3959}" destId="{12EBC06F-04EB-4A46-BC05-A0C76A7BC637}" srcOrd="1" destOrd="0" presId="urn:microsoft.com/office/officeart/2005/8/layout/list1"/>
    <dgm:cxn modelId="{E1D8957F-6D0A-DD46-AAFD-6B8073A919D5}" type="presParOf" srcId="{A359E301-311F-4B6B-B2CD-5DC7CE4CE430}" destId="{69BDCF24-7436-475C-BBEB-E4B4AF96BBCA}" srcOrd="1" destOrd="0" presId="urn:microsoft.com/office/officeart/2005/8/layout/list1"/>
    <dgm:cxn modelId="{CDB3E02F-BA27-D741-9886-FD538892C12B}" type="presParOf" srcId="{A359E301-311F-4B6B-B2CD-5DC7CE4CE430}" destId="{07230104-7509-4E28-9B69-1C7ACCE37A66}" srcOrd="2" destOrd="0" presId="urn:microsoft.com/office/officeart/2005/8/layout/list1"/>
    <dgm:cxn modelId="{BBC3A43C-4A4F-4244-A1A3-18C7E20FF82E}" type="presParOf" srcId="{A359E301-311F-4B6B-B2CD-5DC7CE4CE430}" destId="{FE67377A-DDA7-40C6-A249-C1DFB45C90EB}" srcOrd="3" destOrd="0" presId="urn:microsoft.com/office/officeart/2005/8/layout/list1"/>
    <dgm:cxn modelId="{8FCF7218-21B0-A84B-97DD-0D28012F3A45}" type="presParOf" srcId="{A359E301-311F-4B6B-B2CD-5DC7CE4CE430}" destId="{7BA0A6C9-8FD4-4A71-9053-5C31260A0417}" srcOrd="4" destOrd="0" presId="urn:microsoft.com/office/officeart/2005/8/layout/list1"/>
    <dgm:cxn modelId="{6D3BDA7E-A47B-9445-BE66-1D67C6AA9A9C}" type="presParOf" srcId="{7BA0A6C9-8FD4-4A71-9053-5C31260A0417}" destId="{31DE608D-5138-47FC-BCB9-67E67E977419}" srcOrd="0" destOrd="0" presId="urn:microsoft.com/office/officeart/2005/8/layout/list1"/>
    <dgm:cxn modelId="{21E9832A-A6B1-B444-9795-D1C4812A1153}" type="presParOf" srcId="{7BA0A6C9-8FD4-4A71-9053-5C31260A0417}" destId="{7B3194FA-D176-4E8B-8DA0-38C0E80E5051}" srcOrd="1" destOrd="0" presId="urn:microsoft.com/office/officeart/2005/8/layout/list1"/>
    <dgm:cxn modelId="{E8DB7C0D-2E0E-7F4B-B77B-FD884643AEFA}" type="presParOf" srcId="{A359E301-311F-4B6B-B2CD-5DC7CE4CE430}" destId="{CEBD4FF9-F7AF-4021-9CFD-0980E8776C22}" srcOrd="5" destOrd="0" presId="urn:microsoft.com/office/officeart/2005/8/layout/list1"/>
    <dgm:cxn modelId="{CDCA878F-C70C-A743-9D33-010D169A6E28}" type="presParOf" srcId="{A359E301-311F-4B6B-B2CD-5DC7CE4CE430}" destId="{5C52B6D4-493E-4F42-9CB4-58D4A449BB94}" srcOrd="6" destOrd="0" presId="urn:microsoft.com/office/officeart/2005/8/layout/list1"/>
    <dgm:cxn modelId="{AFF1AFD5-C7A9-7649-B1AE-AFF50E02EAC5}" type="presParOf" srcId="{A359E301-311F-4B6B-B2CD-5DC7CE4CE430}" destId="{96FCA912-AEA7-4F49-96DC-F4D3240E9AFA}" srcOrd="7" destOrd="0" presId="urn:microsoft.com/office/officeart/2005/8/layout/list1"/>
    <dgm:cxn modelId="{D7DEEC9F-53DA-C743-89AA-98815539DF64}" type="presParOf" srcId="{A359E301-311F-4B6B-B2CD-5DC7CE4CE430}" destId="{7E0410A2-F440-4C4C-85B4-6D8B47D3599D}" srcOrd="8" destOrd="0" presId="urn:microsoft.com/office/officeart/2005/8/layout/list1"/>
    <dgm:cxn modelId="{1C9D92F7-DD3F-B944-AE12-F13700D72EE8}" type="presParOf" srcId="{7E0410A2-F440-4C4C-85B4-6D8B47D3599D}" destId="{4C0DAAAA-058F-441E-AF5D-7DF02F1B267E}" srcOrd="0" destOrd="0" presId="urn:microsoft.com/office/officeart/2005/8/layout/list1"/>
    <dgm:cxn modelId="{D20EE48B-1814-7249-925D-21951B967226}" type="presParOf" srcId="{7E0410A2-F440-4C4C-85B4-6D8B47D3599D}" destId="{BF69D41E-CEAE-4BB3-A1AF-3AA3A63324EB}" srcOrd="1" destOrd="0" presId="urn:microsoft.com/office/officeart/2005/8/layout/list1"/>
    <dgm:cxn modelId="{FB3D49B8-4452-BE47-9AF7-B2C210E1EA23}" type="presParOf" srcId="{A359E301-311F-4B6B-B2CD-5DC7CE4CE430}" destId="{C381AD83-E6CA-4F79-9671-1A2575E850A4}" srcOrd="9" destOrd="0" presId="urn:microsoft.com/office/officeart/2005/8/layout/list1"/>
    <dgm:cxn modelId="{2FEA7119-29BD-1649-8E0B-011E4B594A3D}" type="presParOf" srcId="{A359E301-311F-4B6B-B2CD-5DC7CE4CE430}" destId="{6681189A-D6E2-4317-95A7-3FD7865A8D9B}" srcOrd="10" destOrd="0" presId="urn:microsoft.com/office/officeart/2005/8/layout/list1"/>
    <dgm:cxn modelId="{AC2F5164-5ADF-4640-98F7-E3F584A4173F}" type="presParOf" srcId="{A359E301-311F-4B6B-B2CD-5DC7CE4CE430}" destId="{9CBC68F7-8494-4C02-9277-67A65102C62E}" srcOrd="11" destOrd="0" presId="urn:microsoft.com/office/officeart/2005/8/layout/list1"/>
    <dgm:cxn modelId="{6A7CA8FB-09B5-C645-BB96-DB807574D839}" type="presParOf" srcId="{A359E301-311F-4B6B-B2CD-5DC7CE4CE430}" destId="{32E7E8E8-36B6-4E89-B0FB-976E316F51C2}" srcOrd="12" destOrd="0" presId="urn:microsoft.com/office/officeart/2005/8/layout/list1"/>
    <dgm:cxn modelId="{86385B93-4505-4540-8025-C3DD884FFD82}" type="presParOf" srcId="{32E7E8E8-36B6-4E89-B0FB-976E316F51C2}" destId="{DAC34B07-8BC7-4B87-884B-B916FA715EED}" srcOrd="0" destOrd="0" presId="urn:microsoft.com/office/officeart/2005/8/layout/list1"/>
    <dgm:cxn modelId="{3B37752F-BB40-B64D-B3B4-DCBBFB75F4DD}" type="presParOf" srcId="{32E7E8E8-36B6-4E89-B0FB-976E316F51C2}" destId="{F30F8447-7D55-43F6-A781-CBD7AF25A207}" srcOrd="1" destOrd="0" presId="urn:microsoft.com/office/officeart/2005/8/layout/list1"/>
    <dgm:cxn modelId="{80C25575-D47B-F94E-AD30-E35A5E6CC8B0}" type="presParOf" srcId="{A359E301-311F-4B6B-B2CD-5DC7CE4CE430}" destId="{62FF7C18-69AF-48D6-9BBD-AF0A8B89D46C}" srcOrd="13" destOrd="0" presId="urn:microsoft.com/office/officeart/2005/8/layout/list1"/>
    <dgm:cxn modelId="{5045C0BA-21D8-B544-B46D-04E9749814D7}" type="presParOf" srcId="{A359E301-311F-4B6B-B2CD-5DC7CE4CE430}" destId="{092EA957-9EF0-47B3-AEA3-F66474E8717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1F81A-B586-4281-A83C-C50E3ADD3AB4}" type="doc">
      <dgm:prSet loTypeId="urn:microsoft.com/office/officeart/2005/8/layout/chevron1" loCatId="process" qsTypeId="urn:microsoft.com/office/officeart/2005/8/quickstyle/3d1" qsCatId="3D" csTypeId="urn:microsoft.com/office/officeart/2005/8/colors/accent6_4" csCatId="accent6" phldr="1"/>
      <dgm:spPr/>
    </dgm:pt>
    <dgm:pt modelId="{DB8F157B-8450-418A-8CA2-0158BED49ED4}">
      <dgm:prSet phldrT="[Text]" custT="1">
        <dgm:style>
          <a:lnRef idx="1">
            <a:schemeClr val="accent2"/>
          </a:lnRef>
          <a:fillRef idx="2">
            <a:schemeClr val="accent2"/>
          </a:fillRef>
          <a:effectRef idx="1">
            <a:schemeClr val="accent2"/>
          </a:effectRef>
          <a:fontRef idx="minor">
            <a:schemeClr val="dk1"/>
          </a:fontRef>
        </dgm:style>
      </dgm:prSet>
      <dgm:spPr>
        <a:ln w="9525">
          <a:solidFill>
            <a:srgbClr val="003A8A"/>
          </a:solidFill>
        </a:ln>
        <a:effectLst>
          <a:outerShdw blurRad="50800" dist="50800" dir="2700000" algn="tl" rotWithShape="0">
            <a:prstClr val="black">
              <a:alpha val="40000"/>
            </a:prstClr>
          </a:outerShdw>
        </a:effectLst>
        <a:scene3d>
          <a:camera prst="orthographicFront"/>
          <a:lightRig rig="flat" dir="t"/>
        </a:scene3d>
        <a:sp3d/>
      </dgm:spPr>
      <dgm:t>
        <a:bodyPr tIns="0" anchor="ctr" anchorCtr="0"/>
        <a:lstStyle/>
        <a:p>
          <a:pPr algn="ctr"/>
          <a:r>
            <a:rPr lang="en-US" sz="1400" b="1" smtClean="0">
              <a:solidFill>
                <a:schemeClr val="tx1"/>
              </a:solidFill>
            </a:rPr>
            <a:t>Assessment</a:t>
          </a:r>
          <a:endParaRPr lang="en-US" sz="1400" b="1" dirty="0">
            <a:solidFill>
              <a:schemeClr val="tx1"/>
            </a:solidFill>
          </a:endParaRPr>
        </a:p>
      </dgm:t>
    </dgm:pt>
    <dgm:pt modelId="{3AC4A1EE-384D-42D1-B2AE-993C0BDF176B}" type="parTrans" cxnId="{9AA6D90D-139E-4D0C-94F4-A065B4D4748F}">
      <dgm:prSet/>
      <dgm:spPr/>
      <dgm:t>
        <a:bodyPr/>
        <a:lstStyle/>
        <a:p>
          <a:endParaRPr lang="en-US" sz="1800"/>
        </a:p>
      </dgm:t>
    </dgm:pt>
    <dgm:pt modelId="{192EE9FB-D653-40ED-BBA4-68D2D60547E7}" type="sibTrans" cxnId="{9AA6D90D-139E-4D0C-94F4-A065B4D4748F}">
      <dgm:prSet/>
      <dgm:spPr/>
      <dgm:t>
        <a:bodyPr/>
        <a:lstStyle/>
        <a:p>
          <a:endParaRPr lang="en-US" sz="1800"/>
        </a:p>
      </dgm:t>
    </dgm:pt>
    <dgm:pt modelId="{335D3C15-E069-4810-B6B7-B699B11F147E}">
      <dgm:prSet phldrT="[Text]" custT="1">
        <dgm:style>
          <a:lnRef idx="1">
            <a:schemeClr val="accent2"/>
          </a:lnRef>
          <a:fillRef idx="2">
            <a:schemeClr val="accent2"/>
          </a:fillRef>
          <a:effectRef idx="1">
            <a:schemeClr val="accent2"/>
          </a:effectRef>
          <a:fontRef idx="minor">
            <a:schemeClr val="dk1"/>
          </a:fontRef>
        </dgm:style>
      </dgm:prSet>
      <dgm:spPr>
        <a:ln w="9525">
          <a:solidFill>
            <a:srgbClr val="003A8A"/>
          </a:solidFill>
        </a:ln>
        <a:effectLst>
          <a:outerShdw blurRad="50800" dist="50800" dir="2700000" algn="tl" rotWithShape="0">
            <a:prstClr val="black">
              <a:alpha val="40000"/>
            </a:prstClr>
          </a:outerShdw>
        </a:effectLst>
      </dgm:spPr>
      <dgm:t>
        <a:bodyPr lIns="0" tIns="0" rIns="0" bIns="0" anchor="ctr" anchorCtr="0"/>
        <a:lstStyle/>
        <a:p>
          <a:pPr algn="ctr"/>
          <a:r>
            <a:rPr lang="en-US" sz="1400" b="1" smtClean="0">
              <a:solidFill>
                <a:schemeClr val="tx1"/>
              </a:solidFill>
            </a:rPr>
            <a:t>Gap Analysis</a:t>
          </a:r>
          <a:endParaRPr lang="en-US" sz="1400" b="1" dirty="0">
            <a:solidFill>
              <a:schemeClr val="tx1"/>
            </a:solidFill>
          </a:endParaRPr>
        </a:p>
      </dgm:t>
    </dgm:pt>
    <dgm:pt modelId="{46D7BDA7-9A01-4FB1-96F5-68B75C856A87}" type="parTrans" cxnId="{2A1B89C9-E415-4BA9-8DFD-0B8DC4183C0B}">
      <dgm:prSet/>
      <dgm:spPr/>
      <dgm:t>
        <a:bodyPr/>
        <a:lstStyle/>
        <a:p>
          <a:endParaRPr lang="en-US" sz="1800"/>
        </a:p>
      </dgm:t>
    </dgm:pt>
    <dgm:pt modelId="{5F2DCE7F-0841-4BAB-BB91-6764CE690F5A}" type="sibTrans" cxnId="{2A1B89C9-E415-4BA9-8DFD-0B8DC4183C0B}">
      <dgm:prSet/>
      <dgm:spPr/>
      <dgm:t>
        <a:bodyPr/>
        <a:lstStyle/>
        <a:p>
          <a:endParaRPr lang="en-US" sz="1800"/>
        </a:p>
      </dgm:t>
    </dgm:pt>
    <dgm:pt modelId="{B65B8C77-682B-4B36-9DBF-3B3D1FE8E134}">
      <dgm:prSet phldrT="[Text]" custT="1">
        <dgm:style>
          <a:lnRef idx="1">
            <a:schemeClr val="accent2"/>
          </a:lnRef>
          <a:fillRef idx="2">
            <a:schemeClr val="accent2"/>
          </a:fillRef>
          <a:effectRef idx="1">
            <a:schemeClr val="accent2"/>
          </a:effectRef>
          <a:fontRef idx="minor">
            <a:schemeClr val="dk1"/>
          </a:fontRef>
        </dgm:style>
      </dgm:prSet>
      <dgm:spPr>
        <a:ln>
          <a:solidFill>
            <a:srgbClr val="003A8A"/>
          </a:solidFill>
        </a:ln>
        <a:effectLst>
          <a:outerShdw blurRad="50800" dist="50800" dir="2700000" algn="tl" rotWithShape="0">
            <a:prstClr val="black">
              <a:alpha val="40000"/>
            </a:prstClr>
          </a:outerShdw>
        </a:effectLst>
      </dgm:spPr>
      <dgm:t>
        <a:bodyPr tIns="0" anchor="ctr" anchorCtr="0"/>
        <a:lstStyle/>
        <a:p>
          <a:pPr algn="ctr"/>
          <a:r>
            <a:rPr lang="en-US" sz="1200" b="1" dirty="0" smtClean="0"/>
            <a:t>Recommendation</a:t>
          </a:r>
          <a:br>
            <a:rPr lang="en-US" sz="1200" b="1" dirty="0" smtClean="0"/>
          </a:br>
          <a:r>
            <a:rPr lang="en-US" sz="1200" b="1" dirty="0" smtClean="0"/>
            <a:t>and</a:t>
          </a:r>
          <a:br>
            <a:rPr lang="en-US" sz="1200" b="1" dirty="0" smtClean="0"/>
          </a:br>
          <a:r>
            <a:rPr lang="en-US" sz="1200" b="1" dirty="0" smtClean="0"/>
            <a:t>Development</a:t>
          </a:r>
          <a:endParaRPr lang="en-US" sz="1200" b="1" dirty="0"/>
        </a:p>
      </dgm:t>
    </dgm:pt>
    <dgm:pt modelId="{EEF27400-0C56-4E46-AF89-7538A61C3D90}" type="parTrans" cxnId="{EF9B5DF5-EABE-4CEC-A0E0-C8459800F2D1}">
      <dgm:prSet/>
      <dgm:spPr/>
      <dgm:t>
        <a:bodyPr/>
        <a:lstStyle/>
        <a:p>
          <a:endParaRPr lang="en-US" sz="1800"/>
        </a:p>
      </dgm:t>
    </dgm:pt>
    <dgm:pt modelId="{C28B5208-9873-4437-BA3B-45DF58978C75}" type="sibTrans" cxnId="{EF9B5DF5-EABE-4CEC-A0E0-C8459800F2D1}">
      <dgm:prSet/>
      <dgm:spPr/>
      <dgm:t>
        <a:bodyPr/>
        <a:lstStyle/>
        <a:p>
          <a:endParaRPr lang="en-US" sz="1800"/>
        </a:p>
      </dgm:t>
    </dgm:pt>
    <dgm:pt modelId="{0533AA9D-5DE2-40D2-A6A3-8BCD8E71628C}">
      <dgm:prSet phldrT="[Text]" custT="1">
        <dgm:style>
          <a:lnRef idx="1">
            <a:schemeClr val="accent2"/>
          </a:lnRef>
          <a:fillRef idx="2">
            <a:schemeClr val="accent2"/>
          </a:fillRef>
          <a:effectRef idx="1">
            <a:schemeClr val="accent2"/>
          </a:effectRef>
          <a:fontRef idx="minor">
            <a:schemeClr val="dk1"/>
          </a:fontRef>
        </dgm:style>
      </dgm:prSet>
      <dgm:spPr>
        <a:effectLst>
          <a:outerShdw blurRad="50800" dist="50800" dir="2700000" algn="tl" rotWithShape="0">
            <a:prstClr val="black">
              <a:alpha val="40000"/>
            </a:prstClr>
          </a:outerShdw>
        </a:effectLst>
      </dgm:spPr>
      <dgm:t>
        <a:bodyPr tIns="0" anchor="ctr" anchorCtr="0"/>
        <a:lstStyle/>
        <a:p>
          <a:pPr algn="ctr"/>
          <a:r>
            <a:rPr lang="en-US" sz="1400" b="1" dirty="0" smtClean="0"/>
            <a:t>Ongoing Support</a:t>
          </a:r>
          <a:endParaRPr lang="en-US" sz="1400" b="1" dirty="0"/>
        </a:p>
      </dgm:t>
    </dgm:pt>
    <dgm:pt modelId="{B8D34C6C-C699-430B-91FC-AA7DF3AA4EF1}" type="parTrans" cxnId="{CF71E167-25AF-4E23-AB47-BDD6B044DE65}">
      <dgm:prSet/>
      <dgm:spPr/>
      <dgm:t>
        <a:bodyPr/>
        <a:lstStyle/>
        <a:p>
          <a:endParaRPr lang="en-US" sz="1800"/>
        </a:p>
      </dgm:t>
    </dgm:pt>
    <dgm:pt modelId="{7DBE2BCB-2D76-47C1-BDF6-9F90E2E258DE}" type="sibTrans" cxnId="{CF71E167-25AF-4E23-AB47-BDD6B044DE65}">
      <dgm:prSet/>
      <dgm:spPr/>
      <dgm:t>
        <a:bodyPr/>
        <a:lstStyle/>
        <a:p>
          <a:endParaRPr lang="en-US" sz="1800"/>
        </a:p>
      </dgm:t>
    </dgm:pt>
    <dgm:pt modelId="{28E317C1-F0C5-4F30-A5DB-710AA0457F51}" type="pres">
      <dgm:prSet presAssocID="{12A1F81A-B586-4281-A83C-C50E3ADD3AB4}" presName="Name0" presStyleCnt="0">
        <dgm:presLayoutVars>
          <dgm:dir/>
          <dgm:animLvl val="lvl"/>
          <dgm:resizeHandles val="exact"/>
        </dgm:presLayoutVars>
      </dgm:prSet>
      <dgm:spPr/>
    </dgm:pt>
    <dgm:pt modelId="{776570E1-00C7-4B3D-8F2E-FBE7E61EEB76}" type="pres">
      <dgm:prSet presAssocID="{DB8F157B-8450-418A-8CA2-0158BED49ED4}" presName="parTxOnly" presStyleLbl="node1" presStyleIdx="0" presStyleCnt="4" custLinFactY="-10114" custLinFactNeighborY="-100000">
        <dgm:presLayoutVars>
          <dgm:chMax val="0"/>
          <dgm:chPref val="0"/>
          <dgm:bulletEnabled val="1"/>
        </dgm:presLayoutVars>
      </dgm:prSet>
      <dgm:spPr/>
      <dgm:t>
        <a:bodyPr/>
        <a:lstStyle/>
        <a:p>
          <a:endParaRPr lang="en-US"/>
        </a:p>
      </dgm:t>
    </dgm:pt>
    <dgm:pt modelId="{E38C92B1-B7E9-4AAB-BBC6-B864C33AD020}" type="pres">
      <dgm:prSet presAssocID="{192EE9FB-D653-40ED-BBA4-68D2D60547E7}" presName="parTxOnlySpace" presStyleCnt="0"/>
      <dgm:spPr/>
    </dgm:pt>
    <dgm:pt modelId="{BAB993C6-4E59-4C6E-BF63-72E9BD024E99}" type="pres">
      <dgm:prSet presAssocID="{335D3C15-E069-4810-B6B7-B699B11F147E}" presName="parTxOnly" presStyleLbl="node1" presStyleIdx="1" presStyleCnt="4" custLinFactY="-10114" custLinFactNeighborY="-100000">
        <dgm:presLayoutVars>
          <dgm:chMax val="0"/>
          <dgm:chPref val="0"/>
          <dgm:bulletEnabled val="1"/>
        </dgm:presLayoutVars>
      </dgm:prSet>
      <dgm:spPr/>
      <dgm:t>
        <a:bodyPr/>
        <a:lstStyle/>
        <a:p>
          <a:endParaRPr lang="en-US"/>
        </a:p>
      </dgm:t>
    </dgm:pt>
    <dgm:pt modelId="{3317213B-B487-4DE1-9074-2AF68986CA08}" type="pres">
      <dgm:prSet presAssocID="{5F2DCE7F-0841-4BAB-BB91-6764CE690F5A}" presName="parTxOnlySpace" presStyleCnt="0"/>
      <dgm:spPr/>
    </dgm:pt>
    <dgm:pt modelId="{9E654BF5-5EC6-4D85-94C6-32A09C2AB2E5}" type="pres">
      <dgm:prSet presAssocID="{B65B8C77-682B-4B36-9DBF-3B3D1FE8E134}" presName="parTxOnly" presStyleLbl="node1" presStyleIdx="2" presStyleCnt="4" custScaleX="107113" custLinFactY="-10114" custLinFactNeighborY="-100000">
        <dgm:presLayoutVars>
          <dgm:chMax val="0"/>
          <dgm:chPref val="0"/>
          <dgm:bulletEnabled val="1"/>
        </dgm:presLayoutVars>
      </dgm:prSet>
      <dgm:spPr/>
      <dgm:t>
        <a:bodyPr/>
        <a:lstStyle/>
        <a:p>
          <a:endParaRPr lang="en-US"/>
        </a:p>
      </dgm:t>
    </dgm:pt>
    <dgm:pt modelId="{24167D28-D5F5-4F73-8873-68C586CA38B9}" type="pres">
      <dgm:prSet presAssocID="{C28B5208-9873-4437-BA3B-45DF58978C75}" presName="parTxOnlySpace" presStyleCnt="0"/>
      <dgm:spPr/>
    </dgm:pt>
    <dgm:pt modelId="{12BFD6D9-5A23-4724-9E83-B70188091F29}" type="pres">
      <dgm:prSet presAssocID="{0533AA9D-5DE2-40D2-A6A3-8BCD8E71628C}" presName="parTxOnly" presStyleLbl="node1" presStyleIdx="3" presStyleCnt="4" custLinFactY="-10114" custLinFactNeighborY="-100000">
        <dgm:presLayoutVars>
          <dgm:chMax val="0"/>
          <dgm:chPref val="0"/>
          <dgm:bulletEnabled val="1"/>
        </dgm:presLayoutVars>
      </dgm:prSet>
      <dgm:spPr/>
      <dgm:t>
        <a:bodyPr/>
        <a:lstStyle/>
        <a:p>
          <a:endParaRPr lang="en-US"/>
        </a:p>
      </dgm:t>
    </dgm:pt>
  </dgm:ptLst>
  <dgm:cxnLst>
    <dgm:cxn modelId="{9AA6D90D-139E-4D0C-94F4-A065B4D4748F}" srcId="{12A1F81A-B586-4281-A83C-C50E3ADD3AB4}" destId="{DB8F157B-8450-418A-8CA2-0158BED49ED4}" srcOrd="0" destOrd="0" parTransId="{3AC4A1EE-384D-42D1-B2AE-993C0BDF176B}" sibTransId="{192EE9FB-D653-40ED-BBA4-68D2D60547E7}"/>
    <dgm:cxn modelId="{2A1B89C9-E415-4BA9-8DFD-0B8DC4183C0B}" srcId="{12A1F81A-B586-4281-A83C-C50E3ADD3AB4}" destId="{335D3C15-E069-4810-B6B7-B699B11F147E}" srcOrd="1" destOrd="0" parTransId="{46D7BDA7-9A01-4FB1-96F5-68B75C856A87}" sibTransId="{5F2DCE7F-0841-4BAB-BB91-6764CE690F5A}"/>
    <dgm:cxn modelId="{B1960C9D-763B-464D-93E7-74597A911E22}" type="presOf" srcId="{335D3C15-E069-4810-B6B7-B699B11F147E}" destId="{BAB993C6-4E59-4C6E-BF63-72E9BD024E99}" srcOrd="0" destOrd="0" presId="urn:microsoft.com/office/officeart/2005/8/layout/chevron1"/>
    <dgm:cxn modelId="{FA990679-266C-4B99-9DC6-FC164C7070EA}" type="presOf" srcId="{12A1F81A-B586-4281-A83C-C50E3ADD3AB4}" destId="{28E317C1-F0C5-4F30-A5DB-710AA0457F51}" srcOrd="0" destOrd="0" presId="urn:microsoft.com/office/officeart/2005/8/layout/chevron1"/>
    <dgm:cxn modelId="{EF9B5DF5-EABE-4CEC-A0E0-C8459800F2D1}" srcId="{12A1F81A-B586-4281-A83C-C50E3ADD3AB4}" destId="{B65B8C77-682B-4B36-9DBF-3B3D1FE8E134}" srcOrd="2" destOrd="0" parTransId="{EEF27400-0C56-4E46-AF89-7538A61C3D90}" sibTransId="{C28B5208-9873-4437-BA3B-45DF58978C75}"/>
    <dgm:cxn modelId="{A80E2683-8C2E-475A-97CD-DF1D13515A46}" type="presOf" srcId="{DB8F157B-8450-418A-8CA2-0158BED49ED4}" destId="{776570E1-00C7-4B3D-8F2E-FBE7E61EEB76}" srcOrd="0" destOrd="0" presId="urn:microsoft.com/office/officeart/2005/8/layout/chevron1"/>
    <dgm:cxn modelId="{3BBF9515-79E8-4EDF-909A-428E384948D0}" type="presOf" srcId="{0533AA9D-5DE2-40D2-A6A3-8BCD8E71628C}" destId="{12BFD6D9-5A23-4724-9E83-B70188091F29}" srcOrd="0" destOrd="0" presId="urn:microsoft.com/office/officeart/2005/8/layout/chevron1"/>
    <dgm:cxn modelId="{CF71E167-25AF-4E23-AB47-BDD6B044DE65}" srcId="{12A1F81A-B586-4281-A83C-C50E3ADD3AB4}" destId="{0533AA9D-5DE2-40D2-A6A3-8BCD8E71628C}" srcOrd="3" destOrd="0" parTransId="{B8D34C6C-C699-430B-91FC-AA7DF3AA4EF1}" sibTransId="{7DBE2BCB-2D76-47C1-BDF6-9F90E2E258DE}"/>
    <dgm:cxn modelId="{F8224CC1-7E55-44BD-AC06-903C0DF1AC53}" type="presOf" srcId="{B65B8C77-682B-4B36-9DBF-3B3D1FE8E134}" destId="{9E654BF5-5EC6-4D85-94C6-32A09C2AB2E5}" srcOrd="0" destOrd="0" presId="urn:microsoft.com/office/officeart/2005/8/layout/chevron1"/>
    <dgm:cxn modelId="{63079254-765E-4350-AB21-E1FCEC275151}" type="presParOf" srcId="{28E317C1-F0C5-4F30-A5DB-710AA0457F51}" destId="{776570E1-00C7-4B3D-8F2E-FBE7E61EEB76}" srcOrd="0" destOrd="0" presId="urn:microsoft.com/office/officeart/2005/8/layout/chevron1"/>
    <dgm:cxn modelId="{A26911BA-D131-4D04-8DB5-3A61C9905096}" type="presParOf" srcId="{28E317C1-F0C5-4F30-A5DB-710AA0457F51}" destId="{E38C92B1-B7E9-4AAB-BBC6-B864C33AD020}" srcOrd="1" destOrd="0" presId="urn:microsoft.com/office/officeart/2005/8/layout/chevron1"/>
    <dgm:cxn modelId="{EC7ABC08-2FAB-4C51-A7A4-B752A8924637}" type="presParOf" srcId="{28E317C1-F0C5-4F30-A5DB-710AA0457F51}" destId="{BAB993C6-4E59-4C6E-BF63-72E9BD024E99}" srcOrd="2" destOrd="0" presId="urn:microsoft.com/office/officeart/2005/8/layout/chevron1"/>
    <dgm:cxn modelId="{D01FE1DE-37D0-4627-A06B-4652E34DA618}" type="presParOf" srcId="{28E317C1-F0C5-4F30-A5DB-710AA0457F51}" destId="{3317213B-B487-4DE1-9074-2AF68986CA08}" srcOrd="3" destOrd="0" presId="urn:microsoft.com/office/officeart/2005/8/layout/chevron1"/>
    <dgm:cxn modelId="{FDA4E3FD-FF2D-4607-9E78-F3AB72391EC0}" type="presParOf" srcId="{28E317C1-F0C5-4F30-A5DB-710AA0457F51}" destId="{9E654BF5-5EC6-4D85-94C6-32A09C2AB2E5}" srcOrd="4" destOrd="0" presId="urn:microsoft.com/office/officeart/2005/8/layout/chevron1"/>
    <dgm:cxn modelId="{AF30A3B6-75C4-41FC-8463-F34312718E3E}" type="presParOf" srcId="{28E317C1-F0C5-4F30-A5DB-710AA0457F51}" destId="{24167D28-D5F5-4F73-8873-68C586CA38B9}" srcOrd="5" destOrd="0" presId="urn:microsoft.com/office/officeart/2005/8/layout/chevron1"/>
    <dgm:cxn modelId="{04A3A2A5-2BC0-4FA5-84CD-A0A53E73382A}" type="presParOf" srcId="{28E317C1-F0C5-4F30-A5DB-710AA0457F51}" destId="{12BFD6D9-5A23-4724-9E83-B70188091F29}" srcOrd="6" destOrd="0" presId="urn:microsoft.com/office/officeart/2005/8/layout/chevron1"/>
  </dgm:cxnLst>
  <dgm:bg>
    <a:effectLst>
      <a:glow rad="139700">
        <a:schemeClr val="accent1">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A1F81A-B586-4281-A83C-C50E3ADD3AB4}" type="doc">
      <dgm:prSet loTypeId="urn:microsoft.com/office/officeart/2005/8/layout/chevron1" loCatId="process" qsTypeId="urn:microsoft.com/office/officeart/2005/8/quickstyle/3d1" qsCatId="3D" csTypeId="urn:microsoft.com/office/officeart/2005/8/colors/accent6_4" csCatId="accent6" phldr="1"/>
      <dgm:spPr/>
    </dgm:pt>
    <dgm:pt modelId="{DB8F157B-8450-418A-8CA2-0158BED49ED4}">
      <dgm:prSet phldrT="[Text]" custT="1">
        <dgm:style>
          <a:lnRef idx="1">
            <a:schemeClr val="accent2"/>
          </a:lnRef>
          <a:fillRef idx="2">
            <a:schemeClr val="accent2"/>
          </a:fillRef>
          <a:effectRef idx="1">
            <a:schemeClr val="accent2"/>
          </a:effectRef>
          <a:fontRef idx="minor">
            <a:schemeClr val="dk1"/>
          </a:fontRef>
        </dgm:style>
      </dgm:prSet>
      <dgm:spPr>
        <a:ln w="9525">
          <a:solidFill>
            <a:srgbClr val="003A8A"/>
          </a:solidFill>
        </a:ln>
        <a:effectLst>
          <a:outerShdw blurRad="50800" dist="50800" dir="2700000" algn="tl" rotWithShape="0">
            <a:prstClr val="black">
              <a:alpha val="40000"/>
            </a:prstClr>
          </a:outerShdw>
        </a:effectLst>
        <a:scene3d>
          <a:camera prst="orthographicFront"/>
          <a:lightRig rig="flat" dir="t"/>
        </a:scene3d>
        <a:sp3d/>
      </dgm:spPr>
      <dgm:t>
        <a:bodyPr tIns="0" anchor="ctr" anchorCtr="0"/>
        <a:lstStyle/>
        <a:p>
          <a:pPr algn="ctr"/>
          <a:r>
            <a:rPr lang="en-US" sz="1400" b="1" smtClean="0">
              <a:solidFill>
                <a:schemeClr val="tx1"/>
              </a:solidFill>
            </a:rPr>
            <a:t>Assessment</a:t>
          </a:r>
          <a:endParaRPr lang="en-US" sz="1400" b="1" dirty="0">
            <a:solidFill>
              <a:schemeClr val="tx1"/>
            </a:solidFill>
          </a:endParaRPr>
        </a:p>
      </dgm:t>
    </dgm:pt>
    <dgm:pt modelId="{3AC4A1EE-384D-42D1-B2AE-993C0BDF176B}" type="parTrans" cxnId="{9AA6D90D-139E-4D0C-94F4-A065B4D4748F}">
      <dgm:prSet/>
      <dgm:spPr/>
      <dgm:t>
        <a:bodyPr/>
        <a:lstStyle/>
        <a:p>
          <a:endParaRPr lang="en-US" sz="1800"/>
        </a:p>
      </dgm:t>
    </dgm:pt>
    <dgm:pt modelId="{192EE9FB-D653-40ED-BBA4-68D2D60547E7}" type="sibTrans" cxnId="{9AA6D90D-139E-4D0C-94F4-A065B4D4748F}">
      <dgm:prSet/>
      <dgm:spPr/>
      <dgm:t>
        <a:bodyPr/>
        <a:lstStyle/>
        <a:p>
          <a:endParaRPr lang="en-US" sz="1800"/>
        </a:p>
      </dgm:t>
    </dgm:pt>
    <dgm:pt modelId="{335D3C15-E069-4810-B6B7-B699B11F147E}">
      <dgm:prSet phldrT="[Text]" custT="1">
        <dgm:style>
          <a:lnRef idx="1">
            <a:schemeClr val="accent2"/>
          </a:lnRef>
          <a:fillRef idx="2">
            <a:schemeClr val="accent2"/>
          </a:fillRef>
          <a:effectRef idx="1">
            <a:schemeClr val="accent2"/>
          </a:effectRef>
          <a:fontRef idx="minor">
            <a:schemeClr val="dk1"/>
          </a:fontRef>
        </dgm:style>
      </dgm:prSet>
      <dgm:spPr>
        <a:ln w="9525">
          <a:solidFill>
            <a:srgbClr val="003A8A"/>
          </a:solidFill>
        </a:ln>
        <a:effectLst>
          <a:outerShdw blurRad="50800" dist="50800" dir="2700000" algn="tl" rotWithShape="0">
            <a:prstClr val="black">
              <a:alpha val="40000"/>
            </a:prstClr>
          </a:outerShdw>
        </a:effectLst>
      </dgm:spPr>
      <dgm:t>
        <a:bodyPr lIns="0" tIns="0" rIns="0" bIns="0" anchor="ctr" anchorCtr="0"/>
        <a:lstStyle/>
        <a:p>
          <a:pPr algn="ctr"/>
          <a:r>
            <a:rPr lang="en-US" sz="1400" b="1" smtClean="0">
              <a:solidFill>
                <a:schemeClr val="tx1"/>
              </a:solidFill>
            </a:rPr>
            <a:t>Gap Analysis</a:t>
          </a:r>
          <a:endParaRPr lang="en-US" sz="1400" b="1" dirty="0">
            <a:solidFill>
              <a:schemeClr val="tx1"/>
            </a:solidFill>
          </a:endParaRPr>
        </a:p>
      </dgm:t>
    </dgm:pt>
    <dgm:pt modelId="{46D7BDA7-9A01-4FB1-96F5-68B75C856A87}" type="parTrans" cxnId="{2A1B89C9-E415-4BA9-8DFD-0B8DC4183C0B}">
      <dgm:prSet/>
      <dgm:spPr/>
      <dgm:t>
        <a:bodyPr/>
        <a:lstStyle/>
        <a:p>
          <a:endParaRPr lang="en-US" sz="1800"/>
        </a:p>
      </dgm:t>
    </dgm:pt>
    <dgm:pt modelId="{5F2DCE7F-0841-4BAB-BB91-6764CE690F5A}" type="sibTrans" cxnId="{2A1B89C9-E415-4BA9-8DFD-0B8DC4183C0B}">
      <dgm:prSet/>
      <dgm:spPr/>
      <dgm:t>
        <a:bodyPr/>
        <a:lstStyle/>
        <a:p>
          <a:endParaRPr lang="en-US" sz="1800"/>
        </a:p>
      </dgm:t>
    </dgm:pt>
    <dgm:pt modelId="{B65B8C77-682B-4B36-9DBF-3B3D1FE8E134}">
      <dgm:prSet phldrT="[Text]" custT="1">
        <dgm:style>
          <a:lnRef idx="1">
            <a:schemeClr val="accent2"/>
          </a:lnRef>
          <a:fillRef idx="2">
            <a:schemeClr val="accent2"/>
          </a:fillRef>
          <a:effectRef idx="1">
            <a:schemeClr val="accent2"/>
          </a:effectRef>
          <a:fontRef idx="minor">
            <a:schemeClr val="dk1"/>
          </a:fontRef>
        </dgm:style>
      </dgm:prSet>
      <dgm:spPr>
        <a:ln>
          <a:solidFill>
            <a:srgbClr val="003A8A"/>
          </a:solidFill>
        </a:ln>
        <a:effectLst>
          <a:outerShdw blurRad="50800" dist="50800" dir="2700000" algn="tl" rotWithShape="0">
            <a:prstClr val="black">
              <a:alpha val="40000"/>
            </a:prstClr>
          </a:outerShdw>
        </a:effectLst>
      </dgm:spPr>
      <dgm:t>
        <a:bodyPr tIns="0" anchor="ctr" anchorCtr="0"/>
        <a:lstStyle/>
        <a:p>
          <a:pPr algn="ctr"/>
          <a:r>
            <a:rPr lang="en-US" sz="1200" b="1" dirty="0" smtClean="0"/>
            <a:t>Recommendation</a:t>
          </a:r>
          <a:br>
            <a:rPr lang="en-US" sz="1200" b="1" dirty="0" smtClean="0"/>
          </a:br>
          <a:r>
            <a:rPr lang="en-US" sz="1200" b="1" dirty="0" smtClean="0"/>
            <a:t>and</a:t>
          </a:r>
          <a:br>
            <a:rPr lang="en-US" sz="1200" b="1" dirty="0" smtClean="0"/>
          </a:br>
          <a:r>
            <a:rPr lang="en-US" sz="1200" b="1" dirty="0" smtClean="0"/>
            <a:t>Development</a:t>
          </a:r>
          <a:endParaRPr lang="en-US" sz="1200" b="1" dirty="0"/>
        </a:p>
      </dgm:t>
    </dgm:pt>
    <dgm:pt modelId="{EEF27400-0C56-4E46-AF89-7538A61C3D90}" type="parTrans" cxnId="{EF9B5DF5-EABE-4CEC-A0E0-C8459800F2D1}">
      <dgm:prSet/>
      <dgm:spPr/>
      <dgm:t>
        <a:bodyPr/>
        <a:lstStyle/>
        <a:p>
          <a:endParaRPr lang="en-US" sz="1800"/>
        </a:p>
      </dgm:t>
    </dgm:pt>
    <dgm:pt modelId="{C28B5208-9873-4437-BA3B-45DF58978C75}" type="sibTrans" cxnId="{EF9B5DF5-EABE-4CEC-A0E0-C8459800F2D1}">
      <dgm:prSet/>
      <dgm:spPr/>
      <dgm:t>
        <a:bodyPr/>
        <a:lstStyle/>
        <a:p>
          <a:endParaRPr lang="en-US" sz="1800"/>
        </a:p>
      </dgm:t>
    </dgm:pt>
    <dgm:pt modelId="{0533AA9D-5DE2-40D2-A6A3-8BCD8E71628C}">
      <dgm:prSet phldrT="[Text]" custT="1">
        <dgm:style>
          <a:lnRef idx="1">
            <a:schemeClr val="accent2"/>
          </a:lnRef>
          <a:fillRef idx="2">
            <a:schemeClr val="accent2"/>
          </a:fillRef>
          <a:effectRef idx="1">
            <a:schemeClr val="accent2"/>
          </a:effectRef>
          <a:fontRef idx="minor">
            <a:schemeClr val="dk1"/>
          </a:fontRef>
        </dgm:style>
      </dgm:prSet>
      <dgm:spPr>
        <a:effectLst>
          <a:outerShdw blurRad="50800" dist="50800" dir="2700000" algn="tl" rotWithShape="0">
            <a:prstClr val="black">
              <a:alpha val="40000"/>
            </a:prstClr>
          </a:outerShdw>
        </a:effectLst>
      </dgm:spPr>
      <dgm:t>
        <a:bodyPr tIns="0" anchor="ctr" anchorCtr="0"/>
        <a:lstStyle/>
        <a:p>
          <a:pPr algn="ctr"/>
          <a:r>
            <a:rPr lang="en-US" sz="1400" b="1" dirty="0" smtClean="0"/>
            <a:t>Ongoing Support</a:t>
          </a:r>
          <a:endParaRPr lang="en-US" sz="1400" b="1" dirty="0"/>
        </a:p>
      </dgm:t>
    </dgm:pt>
    <dgm:pt modelId="{B8D34C6C-C699-430B-91FC-AA7DF3AA4EF1}" type="parTrans" cxnId="{CF71E167-25AF-4E23-AB47-BDD6B044DE65}">
      <dgm:prSet/>
      <dgm:spPr/>
      <dgm:t>
        <a:bodyPr/>
        <a:lstStyle/>
        <a:p>
          <a:endParaRPr lang="en-US" sz="1800"/>
        </a:p>
      </dgm:t>
    </dgm:pt>
    <dgm:pt modelId="{7DBE2BCB-2D76-47C1-BDF6-9F90E2E258DE}" type="sibTrans" cxnId="{CF71E167-25AF-4E23-AB47-BDD6B044DE65}">
      <dgm:prSet/>
      <dgm:spPr/>
      <dgm:t>
        <a:bodyPr/>
        <a:lstStyle/>
        <a:p>
          <a:endParaRPr lang="en-US" sz="1800"/>
        </a:p>
      </dgm:t>
    </dgm:pt>
    <dgm:pt modelId="{28E317C1-F0C5-4F30-A5DB-710AA0457F51}" type="pres">
      <dgm:prSet presAssocID="{12A1F81A-B586-4281-A83C-C50E3ADD3AB4}" presName="Name0" presStyleCnt="0">
        <dgm:presLayoutVars>
          <dgm:dir/>
          <dgm:animLvl val="lvl"/>
          <dgm:resizeHandles val="exact"/>
        </dgm:presLayoutVars>
      </dgm:prSet>
      <dgm:spPr/>
    </dgm:pt>
    <dgm:pt modelId="{776570E1-00C7-4B3D-8F2E-FBE7E61EEB76}" type="pres">
      <dgm:prSet presAssocID="{DB8F157B-8450-418A-8CA2-0158BED49ED4}" presName="parTxOnly" presStyleLbl="node1" presStyleIdx="0" presStyleCnt="4" custLinFactY="-10114" custLinFactNeighborY="-100000">
        <dgm:presLayoutVars>
          <dgm:chMax val="0"/>
          <dgm:chPref val="0"/>
          <dgm:bulletEnabled val="1"/>
        </dgm:presLayoutVars>
      </dgm:prSet>
      <dgm:spPr/>
      <dgm:t>
        <a:bodyPr/>
        <a:lstStyle/>
        <a:p>
          <a:endParaRPr lang="en-US"/>
        </a:p>
      </dgm:t>
    </dgm:pt>
    <dgm:pt modelId="{E38C92B1-B7E9-4AAB-BBC6-B864C33AD020}" type="pres">
      <dgm:prSet presAssocID="{192EE9FB-D653-40ED-BBA4-68D2D60547E7}" presName="parTxOnlySpace" presStyleCnt="0"/>
      <dgm:spPr/>
    </dgm:pt>
    <dgm:pt modelId="{BAB993C6-4E59-4C6E-BF63-72E9BD024E99}" type="pres">
      <dgm:prSet presAssocID="{335D3C15-E069-4810-B6B7-B699B11F147E}" presName="parTxOnly" presStyleLbl="node1" presStyleIdx="1" presStyleCnt="4" custLinFactY="-10114" custLinFactNeighborY="-100000">
        <dgm:presLayoutVars>
          <dgm:chMax val="0"/>
          <dgm:chPref val="0"/>
          <dgm:bulletEnabled val="1"/>
        </dgm:presLayoutVars>
      </dgm:prSet>
      <dgm:spPr/>
      <dgm:t>
        <a:bodyPr/>
        <a:lstStyle/>
        <a:p>
          <a:endParaRPr lang="en-US"/>
        </a:p>
      </dgm:t>
    </dgm:pt>
    <dgm:pt modelId="{3317213B-B487-4DE1-9074-2AF68986CA08}" type="pres">
      <dgm:prSet presAssocID="{5F2DCE7F-0841-4BAB-BB91-6764CE690F5A}" presName="parTxOnlySpace" presStyleCnt="0"/>
      <dgm:spPr/>
    </dgm:pt>
    <dgm:pt modelId="{9E654BF5-5EC6-4D85-94C6-32A09C2AB2E5}" type="pres">
      <dgm:prSet presAssocID="{B65B8C77-682B-4B36-9DBF-3B3D1FE8E134}" presName="parTxOnly" presStyleLbl="node1" presStyleIdx="2" presStyleCnt="4" custScaleX="107113" custLinFactY="-10114" custLinFactNeighborY="-100000">
        <dgm:presLayoutVars>
          <dgm:chMax val="0"/>
          <dgm:chPref val="0"/>
          <dgm:bulletEnabled val="1"/>
        </dgm:presLayoutVars>
      </dgm:prSet>
      <dgm:spPr/>
      <dgm:t>
        <a:bodyPr/>
        <a:lstStyle/>
        <a:p>
          <a:endParaRPr lang="en-US"/>
        </a:p>
      </dgm:t>
    </dgm:pt>
    <dgm:pt modelId="{24167D28-D5F5-4F73-8873-68C586CA38B9}" type="pres">
      <dgm:prSet presAssocID="{C28B5208-9873-4437-BA3B-45DF58978C75}" presName="parTxOnlySpace" presStyleCnt="0"/>
      <dgm:spPr/>
    </dgm:pt>
    <dgm:pt modelId="{12BFD6D9-5A23-4724-9E83-B70188091F29}" type="pres">
      <dgm:prSet presAssocID="{0533AA9D-5DE2-40D2-A6A3-8BCD8E71628C}" presName="parTxOnly" presStyleLbl="node1" presStyleIdx="3" presStyleCnt="4" custLinFactY="-10114" custLinFactNeighborY="-100000">
        <dgm:presLayoutVars>
          <dgm:chMax val="0"/>
          <dgm:chPref val="0"/>
          <dgm:bulletEnabled val="1"/>
        </dgm:presLayoutVars>
      </dgm:prSet>
      <dgm:spPr/>
      <dgm:t>
        <a:bodyPr/>
        <a:lstStyle/>
        <a:p>
          <a:endParaRPr lang="en-US"/>
        </a:p>
      </dgm:t>
    </dgm:pt>
  </dgm:ptLst>
  <dgm:cxnLst>
    <dgm:cxn modelId="{9AA6D90D-139E-4D0C-94F4-A065B4D4748F}" srcId="{12A1F81A-B586-4281-A83C-C50E3ADD3AB4}" destId="{DB8F157B-8450-418A-8CA2-0158BED49ED4}" srcOrd="0" destOrd="0" parTransId="{3AC4A1EE-384D-42D1-B2AE-993C0BDF176B}" sibTransId="{192EE9FB-D653-40ED-BBA4-68D2D60547E7}"/>
    <dgm:cxn modelId="{2A1B89C9-E415-4BA9-8DFD-0B8DC4183C0B}" srcId="{12A1F81A-B586-4281-A83C-C50E3ADD3AB4}" destId="{335D3C15-E069-4810-B6B7-B699B11F147E}" srcOrd="1" destOrd="0" parTransId="{46D7BDA7-9A01-4FB1-96F5-68B75C856A87}" sibTransId="{5F2DCE7F-0841-4BAB-BB91-6764CE690F5A}"/>
    <dgm:cxn modelId="{2FF1B616-AC32-4BDD-BE50-EFFC65BE5FFD}" type="presOf" srcId="{0533AA9D-5DE2-40D2-A6A3-8BCD8E71628C}" destId="{12BFD6D9-5A23-4724-9E83-B70188091F29}" srcOrd="0" destOrd="0" presId="urn:microsoft.com/office/officeart/2005/8/layout/chevron1"/>
    <dgm:cxn modelId="{7CE5A9A8-C753-4623-BBFA-37316BB9E661}" type="presOf" srcId="{B65B8C77-682B-4B36-9DBF-3B3D1FE8E134}" destId="{9E654BF5-5EC6-4D85-94C6-32A09C2AB2E5}" srcOrd="0" destOrd="0" presId="urn:microsoft.com/office/officeart/2005/8/layout/chevron1"/>
    <dgm:cxn modelId="{71412350-30DC-421D-97B0-60A42E208DCF}" type="presOf" srcId="{12A1F81A-B586-4281-A83C-C50E3ADD3AB4}" destId="{28E317C1-F0C5-4F30-A5DB-710AA0457F51}" srcOrd="0" destOrd="0" presId="urn:microsoft.com/office/officeart/2005/8/layout/chevron1"/>
    <dgm:cxn modelId="{4BA0EFF0-7D92-4AEF-8CD6-18314881571B}" type="presOf" srcId="{DB8F157B-8450-418A-8CA2-0158BED49ED4}" destId="{776570E1-00C7-4B3D-8F2E-FBE7E61EEB76}" srcOrd="0" destOrd="0" presId="urn:microsoft.com/office/officeart/2005/8/layout/chevron1"/>
    <dgm:cxn modelId="{EF9B5DF5-EABE-4CEC-A0E0-C8459800F2D1}" srcId="{12A1F81A-B586-4281-A83C-C50E3ADD3AB4}" destId="{B65B8C77-682B-4B36-9DBF-3B3D1FE8E134}" srcOrd="2" destOrd="0" parTransId="{EEF27400-0C56-4E46-AF89-7538A61C3D90}" sibTransId="{C28B5208-9873-4437-BA3B-45DF58978C75}"/>
    <dgm:cxn modelId="{CF71E167-25AF-4E23-AB47-BDD6B044DE65}" srcId="{12A1F81A-B586-4281-A83C-C50E3ADD3AB4}" destId="{0533AA9D-5DE2-40D2-A6A3-8BCD8E71628C}" srcOrd="3" destOrd="0" parTransId="{B8D34C6C-C699-430B-91FC-AA7DF3AA4EF1}" sibTransId="{7DBE2BCB-2D76-47C1-BDF6-9F90E2E258DE}"/>
    <dgm:cxn modelId="{F818E4A0-61D3-4BA3-8BCA-F0659A44C4ED}" type="presOf" srcId="{335D3C15-E069-4810-B6B7-B699B11F147E}" destId="{BAB993C6-4E59-4C6E-BF63-72E9BD024E99}" srcOrd="0" destOrd="0" presId="urn:microsoft.com/office/officeart/2005/8/layout/chevron1"/>
    <dgm:cxn modelId="{5DA55B01-8D9C-4D74-BAE7-5F516FDFEB23}" type="presParOf" srcId="{28E317C1-F0C5-4F30-A5DB-710AA0457F51}" destId="{776570E1-00C7-4B3D-8F2E-FBE7E61EEB76}" srcOrd="0" destOrd="0" presId="urn:microsoft.com/office/officeart/2005/8/layout/chevron1"/>
    <dgm:cxn modelId="{2385301A-C96F-4AA8-9CA8-BB7E36B13164}" type="presParOf" srcId="{28E317C1-F0C5-4F30-A5DB-710AA0457F51}" destId="{E38C92B1-B7E9-4AAB-BBC6-B864C33AD020}" srcOrd="1" destOrd="0" presId="urn:microsoft.com/office/officeart/2005/8/layout/chevron1"/>
    <dgm:cxn modelId="{4B4F448A-C84D-4C08-8D1B-ED28ED7FB583}" type="presParOf" srcId="{28E317C1-F0C5-4F30-A5DB-710AA0457F51}" destId="{BAB993C6-4E59-4C6E-BF63-72E9BD024E99}" srcOrd="2" destOrd="0" presId="urn:microsoft.com/office/officeart/2005/8/layout/chevron1"/>
    <dgm:cxn modelId="{278BA208-8249-40D8-AD96-5D9B4ADB5591}" type="presParOf" srcId="{28E317C1-F0C5-4F30-A5DB-710AA0457F51}" destId="{3317213B-B487-4DE1-9074-2AF68986CA08}" srcOrd="3" destOrd="0" presId="urn:microsoft.com/office/officeart/2005/8/layout/chevron1"/>
    <dgm:cxn modelId="{45376BEF-E463-4C8B-BF5D-78D96EAA6DE5}" type="presParOf" srcId="{28E317C1-F0C5-4F30-A5DB-710AA0457F51}" destId="{9E654BF5-5EC6-4D85-94C6-32A09C2AB2E5}" srcOrd="4" destOrd="0" presId="urn:microsoft.com/office/officeart/2005/8/layout/chevron1"/>
    <dgm:cxn modelId="{39524F56-C5DA-4F82-A7C2-6A32FF70A28D}" type="presParOf" srcId="{28E317C1-F0C5-4F30-A5DB-710AA0457F51}" destId="{24167D28-D5F5-4F73-8873-68C586CA38B9}" srcOrd="5" destOrd="0" presId="urn:microsoft.com/office/officeart/2005/8/layout/chevron1"/>
    <dgm:cxn modelId="{AF706148-874E-44B0-BDF7-D47B029DEBF8}" type="presParOf" srcId="{28E317C1-F0C5-4F30-A5DB-710AA0457F51}" destId="{12BFD6D9-5A23-4724-9E83-B70188091F29}" srcOrd="6" destOrd="0" presId="urn:microsoft.com/office/officeart/2005/8/layout/chevron1"/>
  </dgm:cxnLst>
  <dgm:bg>
    <a:effectLst>
      <a:glow rad="139700">
        <a:schemeClr val="accent1">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30104-7509-4E28-9B69-1C7ACCE37A66}">
      <dsp:nvSpPr>
        <dsp:cNvPr id="0" name=""/>
        <dsp:cNvSpPr/>
      </dsp:nvSpPr>
      <dsp:spPr>
        <a:xfrm>
          <a:off x="0" y="181636"/>
          <a:ext cx="7632398" cy="7623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2359" tIns="229108" rIns="59235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baseline="0" dirty="0" smtClean="0">
              <a:latin typeface="Calibri" pitchFamily="34" charset="0"/>
            </a:rPr>
            <a:t>Analytical, technical, and interpersonal skills</a:t>
          </a:r>
          <a:endParaRPr lang="en-US" sz="1400" kern="1200" baseline="0" dirty="0">
            <a:latin typeface="Calibri" pitchFamily="34" charset="0"/>
          </a:endParaRPr>
        </a:p>
        <a:p>
          <a:pPr marL="114300" lvl="1" indent="-114300" algn="l" defTabSz="622300">
            <a:lnSpc>
              <a:spcPct val="90000"/>
            </a:lnSpc>
            <a:spcBef>
              <a:spcPct val="0"/>
            </a:spcBef>
            <a:spcAft>
              <a:spcPct val="15000"/>
            </a:spcAft>
            <a:buChar char="••"/>
          </a:pPr>
          <a:r>
            <a:rPr lang="en-US" sz="1400" kern="1200" baseline="0" dirty="0" smtClean="0">
              <a:latin typeface="Calibri" pitchFamily="34" charset="0"/>
            </a:rPr>
            <a:t>Training and career advancement to attract and retain talent</a:t>
          </a:r>
          <a:endParaRPr lang="en-US" sz="1400" kern="1200" baseline="0" dirty="0">
            <a:latin typeface="Calibri" pitchFamily="34" charset="0"/>
          </a:endParaRPr>
        </a:p>
      </dsp:txBody>
      <dsp:txXfrm>
        <a:off x="0" y="181636"/>
        <a:ext cx="7632398" cy="762300"/>
      </dsp:txXfrm>
    </dsp:sp>
    <dsp:sp modelId="{12EBC06F-04EB-4A46-BC05-A0C76A7BC637}">
      <dsp:nvSpPr>
        <dsp:cNvPr id="0" name=""/>
        <dsp:cNvSpPr/>
      </dsp:nvSpPr>
      <dsp:spPr>
        <a:xfrm>
          <a:off x="381619" y="19275"/>
          <a:ext cx="5342678" cy="3247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41" tIns="0" rIns="201941" bIns="0" numCol="1" spcCol="1270" anchor="ctr" anchorCtr="0">
          <a:noAutofit/>
        </a:bodyPr>
        <a:lstStyle/>
        <a:p>
          <a:pPr lvl="0" algn="l" defTabSz="711200">
            <a:lnSpc>
              <a:spcPct val="90000"/>
            </a:lnSpc>
            <a:spcBef>
              <a:spcPct val="0"/>
            </a:spcBef>
            <a:spcAft>
              <a:spcPct val="35000"/>
            </a:spcAft>
          </a:pPr>
          <a:r>
            <a:rPr lang="en-US" sz="1600" b="1" kern="1200" dirty="0" smtClean="0">
              <a:latin typeface="Calibri" pitchFamily="34" charset="0"/>
            </a:rPr>
            <a:t>Business Analytics Skills and Resources</a:t>
          </a:r>
          <a:endParaRPr lang="en-US" sz="1600" b="1" kern="1200" dirty="0">
            <a:latin typeface="Calibri" pitchFamily="34" charset="0"/>
          </a:endParaRPr>
        </a:p>
      </dsp:txBody>
      <dsp:txXfrm>
        <a:off x="397471" y="35127"/>
        <a:ext cx="5310974" cy="293016"/>
      </dsp:txXfrm>
    </dsp:sp>
    <dsp:sp modelId="{5C52B6D4-493E-4F42-9CB4-58D4A449BB94}">
      <dsp:nvSpPr>
        <dsp:cNvPr id="0" name=""/>
        <dsp:cNvSpPr/>
      </dsp:nvSpPr>
      <dsp:spPr>
        <a:xfrm>
          <a:off x="0" y="1165696"/>
          <a:ext cx="7632398" cy="7623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2359" tIns="229108" rIns="59235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baseline="0" dirty="0" smtClean="0">
              <a:latin typeface="Calibri" pitchFamily="34" charset="0"/>
            </a:rPr>
            <a:t>Relevant, accurate, consistent, and timely enterprise information</a:t>
          </a:r>
          <a:endParaRPr lang="en-US" sz="1400" kern="1200" baseline="0" dirty="0">
            <a:latin typeface="Calibri" pitchFamily="34" charset="0"/>
          </a:endParaRPr>
        </a:p>
        <a:p>
          <a:pPr marL="114300" lvl="1" indent="-114300" algn="l" defTabSz="622300">
            <a:lnSpc>
              <a:spcPct val="90000"/>
            </a:lnSpc>
            <a:spcBef>
              <a:spcPct val="0"/>
            </a:spcBef>
            <a:spcAft>
              <a:spcPct val="15000"/>
            </a:spcAft>
            <a:buChar char="••"/>
          </a:pPr>
          <a:r>
            <a:rPr lang="en-US" sz="1400" kern="1200" baseline="0" dirty="0" smtClean="0">
              <a:latin typeface="Calibri" pitchFamily="34" charset="0"/>
            </a:rPr>
            <a:t>Mature and capable enterprise information infrastructure</a:t>
          </a:r>
          <a:endParaRPr lang="en-US" sz="1400" kern="1200" baseline="0" dirty="0">
            <a:latin typeface="Calibri" pitchFamily="34" charset="0"/>
          </a:endParaRPr>
        </a:p>
      </dsp:txBody>
      <dsp:txXfrm>
        <a:off x="0" y="1165696"/>
        <a:ext cx="7632398" cy="762300"/>
      </dsp:txXfrm>
    </dsp:sp>
    <dsp:sp modelId="{7B3194FA-D176-4E8B-8DA0-38C0E80E5051}">
      <dsp:nvSpPr>
        <dsp:cNvPr id="0" name=""/>
        <dsp:cNvSpPr/>
      </dsp:nvSpPr>
      <dsp:spPr>
        <a:xfrm>
          <a:off x="407062" y="983758"/>
          <a:ext cx="5356462" cy="3247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41" tIns="0" rIns="201941" bIns="0" numCol="1" spcCol="1270" anchor="ctr" anchorCtr="0">
          <a:noAutofit/>
        </a:bodyPr>
        <a:lstStyle/>
        <a:p>
          <a:pPr lvl="0" algn="l" defTabSz="711200">
            <a:lnSpc>
              <a:spcPct val="90000"/>
            </a:lnSpc>
            <a:spcBef>
              <a:spcPct val="0"/>
            </a:spcBef>
            <a:spcAft>
              <a:spcPct val="35000"/>
            </a:spcAft>
          </a:pPr>
          <a:r>
            <a:rPr lang="en-US" sz="1600" b="1" kern="1200" dirty="0" smtClean="0">
              <a:latin typeface="Calibri" pitchFamily="34" charset="0"/>
            </a:rPr>
            <a:t>Information Environment and Infrastructure</a:t>
          </a:r>
          <a:endParaRPr lang="en-US" sz="1600" b="1" kern="1200" dirty="0">
            <a:latin typeface="Calibri" pitchFamily="34" charset="0"/>
          </a:endParaRPr>
        </a:p>
      </dsp:txBody>
      <dsp:txXfrm>
        <a:off x="422914" y="999610"/>
        <a:ext cx="5324758" cy="293016"/>
      </dsp:txXfrm>
    </dsp:sp>
    <dsp:sp modelId="{6681189A-D6E2-4317-95A7-3FD7865A8D9B}">
      <dsp:nvSpPr>
        <dsp:cNvPr id="0" name=""/>
        <dsp:cNvSpPr/>
      </dsp:nvSpPr>
      <dsp:spPr>
        <a:xfrm>
          <a:off x="0" y="2149756"/>
          <a:ext cx="7632398" cy="7623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2359" tIns="229108" rIns="59235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baseline="0" dirty="0" smtClean="0">
              <a:latin typeface="Calibri" pitchFamily="34" charset="0"/>
            </a:rPr>
            <a:t>Well-defined set of processes to identify, rank, and address analytical requirements</a:t>
          </a:r>
          <a:endParaRPr lang="en-US" sz="1400" kern="1200" baseline="0" dirty="0">
            <a:latin typeface="Calibri" pitchFamily="34" charset="0"/>
          </a:endParaRPr>
        </a:p>
        <a:p>
          <a:pPr marL="114300" lvl="1" indent="-114300" algn="l" defTabSz="622300">
            <a:lnSpc>
              <a:spcPct val="90000"/>
            </a:lnSpc>
            <a:spcBef>
              <a:spcPct val="0"/>
            </a:spcBef>
            <a:spcAft>
              <a:spcPct val="15000"/>
            </a:spcAft>
            <a:buChar char="••"/>
          </a:pPr>
          <a:r>
            <a:rPr lang="en-US" sz="1400" kern="1200" baseline="0" dirty="0" smtClean="0">
              <a:latin typeface="Calibri" pitchFamily="34" charset="0"/>
            </a:rPr>
            <a:t>Coordinate support from IT, analytical resources, and computing power</a:t>
          </a:r>
          <a:endParaRPr lang="en-US" sz="1400" kern="1200" baseline="0" dirty="0">
            <a:latin typeface="Calibri" pitchFamily="34" charset="0"/>
          </a:endParaRPr>
        </a:p>
      </dsp:txBody>
      <dsp:txXfrm>
        <a:off x="0" y="2149756"/>
        <a:ext cx="7632398" cy="762300"/>
      </dsp:txXfrm>
    </dsp:sp>
    <dsp:sp modelId="{BF69D41E-CEAE-4BB3-A1AF-3AA3A63324EB}">
      <dsp:nvSpPr>
        <dsp:cNvPr id="0" name=""/>
        <dsp:cNvSpPr/>
      </dsp:nvSpPr>
      <dsp:spPr>
        <a:xfrm>
          <a:off x="381619" y="1987396"/>
          <a:ext cx="5342678" cy="3247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41" tIns="0" rIns="201941" bIns="0" numCol="1" spcCol="1270" anchor="ctr" anchorCtr="0">
          <a:noAutofit/>
        </a:bodyPr>
        <a:lstStyle/>
        <a:p>
          <a:pPr lvl="0" algn="l" defTabSz="711200">
            <a:lnSpc>
              <a:spcPct val="90000"/>
            </a:lnSpc>
            <a:spcBef>
              <a:spcPct val="0"/>
            </a:spcBef>
            <a:spcAft>
              <a:spcPct val="35000"/>
            </a:spcAft>
          </a:pPr>
          <a:r>
            <a:rPr lang="en-US" sz="1600" b="1" kern="1200" dirty="0" smtClean="0">
              <a:latin typeface="Calibri" pitchFamily="34" charset="0"/>
            </a:rPr>
            <a:t>Internal Processes</a:t>
          </a:r>
          <a:endParaRPr lang="en-US" sz="1600" b="1" kern="1200" dirty="0">
            <a:latin typeface="Calibri" pitchFamily="34" charset="0"/>
          </a:endParaRPr>
        </a:p>
      </dsp:txBody>
      <dsp:txXfrm>
        <a:off x="397471" y="2003248"/>
        <a:ext cx="5310974" cy="293016"/>
      </dsp:txXfrm>
    </dsp:sp>
    <dsp:sp modelId="{092EA957-9EF0-47B3-AEA3-F66474E87172}">
      <dsp:nvSpPr>
        <dsp:cNvPr id="0" name=""/>
        <dsp:cNvSpPr/>
      </dsp:nvSpPr>
      <dsp:spPr>
        <a:xfrm>
          <a:off x="0" y="3133816"/>
          <a:ext cx="7632398" cy="7623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2359" tIns="229108" rIns="59235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Calibri" pitchFamily="34" charset="0"/>
            </a:rPr>
            <a:t>Understand, value, and demand fact-based decisions strategies</a:t>
          </a:r>
          <a:endParaRPr lang="en-US" sz="1400" kern="1200" dirty="0">
            <a:latin typeface="Calibri" pitchFamily="34" charset="0"/>
          </a:endParaRPr>
        </a:p>
        <a:p>
          <a:pPr marL="114300" lvl="1" indent="-114300" algn="l" defTabSz="622300">
            <a:lnSpc>
              <a:spcPct val="90000"/>
            </a:lnSpc>
            <a:spcBef>
              <a:spcPct val="0"/>
            </a:spcBef>
            <a:spcAft>
              <a:spcPct val="15000"/>
            </a:spcAft>
            <a:buChar char="••"/>
          </a:pPr>
          <a:r>
            <a:rPr lang="en-US" sz="1400" kern="1200" dirty="0" smtClean="0">
              <a:latin typeface="Calibri" pitchFamily="34" charset="0"/>
            </a:rPr>
            <a:t>Communicate the value of analytics, fund staffing, and reward proper use</a:t>
          </a:r>
          <a:endParaRPr lang="en-US" sz="1400" kern="1200" dirty="0">
            <a:latin typeface="Calibri" pitchFamily="34" charset="0"/>
          </a:endParaRPr>
        </a:p>
      </dsp:txBody>
      <dsp:txXfrm>
        <a:off x="0" y="3133816"/>
        <a:ext cx="7632398" cy="762300"/>
      </dsp:txXfrm>
    </dsp:sp>
    <dsp:sp modelId="{F30F8447-7D55-43F6-A781-CBD7AF25A207}">
      <dsp:nvSpPr>
        <dsp:cNvPr id="0" name=""/>
        <dsp:cNvSpPr/>
      </dsp:nvSpPr>
      <dsp:spPr>
        <a:xfrm>
          <a:off x="381619" y="2971456"/>
          <a:ext cx="5342678" cy="32472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41" tIns="0" rIns="201941" bIns="0" numCol="1" spcCol="1270" anchor="ctr" anchorCtr="0">
          <a:noAutofit/>
        </a:bodyPr>
        <a:lstStyle/>
        <a:p>
          <a:pPr lvl="0" algn="l" defTabSz="711200">
            <a:lnSpc>
              <a:spcPct val="90000"/>
            </a:lnSpc>
            <a:spcBef>
              <a:spcPct val="0"/>
            </a:spcBef>
            <a:spcAft>
              <a:spcPct val="35000"/>
            </a:spcAft>
          </a:pPr>
          <a:r>
            <a:rPr lang="en-US" sz="1600" b="1" kern="1200" baseline="0" dirty="0" smtClean="0">
              <a:latin typeface="Calibri" pitchFamily="34" charset="0"/>
            </a:rPr>
            <a:t>Organizational Culture</a:t>
          </a:r>
          <a:endParaRPr lang="en-US" sz="1600" b="1" kern="1200" baseline="0" dirty="0">
            <a:latin typeface="Calibri" pitchFamily="34" charset="0"/>
          </a:endParaRPr>
        </a:p>
      </dsp:txBody>
      <dsp:txXfrm>
        <a:off x="397471" y="2987308"/>
        <a:ext cx="5310974"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570E1-00C7-4B3D-8F2E-FBE7E61EEB76}">
      <dsp:nvSpPr>
        <dsp:cNvPr id="0" name=""/>
        <dsp:cNvSpPr/>
      </dsp:nvSpPr>
      <dsp:spPr>
        <a:xfrm>
          <a:off x="544" y="0"/>
          <a:ext cx="2140314" cy="856125"/>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rgbClr val="003A8A"/>
          </a:solidFill>
          <a:prstDash val="solid"/>
        </a:ln>
        <a:effectLst>
          <a:outerShdw blurRad="50800" dist="508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56007" tIns="0" rIns="18669" bIns="18669" numCol="1" spcCol="1270" anchor="ctr" anchorCtr="0">
          <a:noAutofit/>
        </a:bodyPr>
        <a:lstStyle/>
        <a:p>
          <a:pPr lvl="0" algn="ctr" defTabSz="622300">
            <a:lnSpc>
              <a:spcPct val="90000"/>
            </a:lnSpc>
            <a:spcBef>
              <a:spcPct val="0"/>
            </a:spcBef>
            <a:spcAft>
              <a:spcPct val="35000"/>
            </a:spcAft>
          </a:pPr>
          <a:r>
            <a:rPr lang="en-US" sz="1400" b="1" kern="1200" smtClean="0">
              <a:solidFill>
                <a:schemeClr val="tx1"/>
              </a:solidFill>
            </a:rPr>
            <a:t>Assessment</a:t>
          </a:r>
          <a:endParaRPr lang="en-US" sz="1400" b="1" kern="1200" dirty="0">
            <a:solidFill>
              <a:schemeClr val="tx1"/>
            </a:solidFill>
          </a:endParaRPr>
        </a:p>
      </dsp:txBody>
      <dsp:txXfrm>
        <a:off x="428607" y="0"/>
        <a:ext cx="1284189" cy="856125"/>
      </dsp:txXfrm>
    </dsp:sp>
    <dsp:sp modelId="{BAB993C6-4E59-4C6E-BF63-72E9BD024E99}">
      <dsp:nvSpPr>
        <dsp:cNvPr id="0" name=""/>
        <dsp:cNvSpPr/>
      </dsp:nvSpPr>
      <dsp:spPr>
        <a:xfrm>
          <a:off x="1926827" y="0"/>
          <a:ext cx="2140314" cy="856125"/>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rgbClr val="003A8A"/>
          </a:solidFill>
          <a:prstDash val="solid"/>
        </a:ln>
        <a:effectLst>
          <a:outerShdw blurRad="50800" dist="508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smtClean="0">
              <a:solidFill>
                <a:schemeClr val="tx1"/>
              </a:solidFill>
            </a:rPr>
            <a:t>Gap Analysis</a:t>
          </a:r>
          <a:endParaRPr lang="en-US" sz="1400" b="1" kern="1200" dirty="0">
            <a:solidFill>
              <a:schemeClr val="tx1"/>
            </a:solidFill>
          </a:endParaRPr>
        </a:p>
      </dsp:txBody>
      <dsp:txXfrm>
        <a:off x="2354890" y="0"/>
        <a:ext cx="1284189" cy="856125"/>
      </dsp:txXfrm>
    </dsp:sp>
    <dsp:sp modelId="{9E654BF5-5EC6-4D85-94C6-32A09C2AB2E5}">
      <dsp:nvSpPr>
        <dsp:cNvPr id="0" name=""/>
        <dsp:cNvSpPr/>
      </dsp:nvSpPr>
      <dsp:spPr>
        <a:xfrm>
          <a:off x="3853110" y="0"/>
          <a:ext cx="2292555" cy="856125"/>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rgbClr val="003A8A"/>
          </a:solidFill>
          <a:prstDash val="solid"/>
        </a:ln>
        <a:effectLst>
          <a:outerShdw blurRad="50800" dist="508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48006" tIns="0" rIns="16002" bIns="16002" numCol="1" spcCol="1270" anchor="ctr" anchorCtr="0">
          <a:noAutofit/>
        </a:bodyPr>
        <a:lstStyle/>
        <a:p>
          <a:pPr lvl="0" algn="ctr" defTabSz="533400">
            <a:lnSpc>
              <a:spcPct val="90000"/>
            </a:lnSpc>
            <a:spcBef>
              <a:spcPct val="0"/>
            </a:spcBef>
            <a:spcAft>
              <a:spcPct val="35000"/>
            </a:spcAft>
          </a:pPr>
          <a:r>
            <a:rPr lang="en-US" sz="1200" b="1" kern="1200" dirty="0" smtClean="0"/>
            <a:t>Recommendation</a:t>
          </a:r>
          <a:br>
            <a:rPr lang="en-US" sz="1200" b="1" kern="1200" dirty="0" smtClean="0"/>
          </a:br>
          <a:r>
            <a:rPr lang="en-US" sz="1200" b="1" kern="1200" dirty="0" smtClean="0"/>
            <a:t>and</a:t>
          </a:r>
          <a:br>
            <a:rPr lang="en-US" sz="1200" b="1" kern="1200" dirty="0" smtClean="0"/>
          </a:br>
          <a:r>
            <a:rPr lang="en-US" sz="1200" b="1" kern="1200" dirty="0" smtClean="0"/>
            <a:t>Development</a:t>
          </a:r>
          <a:endParaRPr lang="en-US" sz="1200" b="1" kern="1200" dirty="0"/>
        </a:p>
      </dsp:txBody>
      <dsp:txXfrm>
        <a:off x="4281173" y="0"/>
        <a:ext cx="1436430" cy="856125"/>
      </dsp:txXfrm>
    </dsp:sp>
    <dsp:sp modelId="{12BFD6D9-5A23-4724-9E83-B70188091F29}">
      <dsp:nvSpPr>
        <dsp:cNvPr id="0" name=""/>
        <dsp:cNvSpPr/>
      </dsp:nvSpPr>
      <dsp:spPr>
        <a:xfrm>
          <a:off x="5931634" y="0"/>
          <a:ext cx="2140314" cy="856125"/>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50800" dist="508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56007" tIns="0" rIns="18669" bIns="18669" numCol="1" spcCol="1270" anchor="ctr" anchorCtr="0">
          <a:noAutofit/>
        </a:bodyPr>
        <a:lstStyle/>
        <a:p>
          <a:pPr lvl="0" algn="ctr" defTabSz="622300">
            <a:lnSpc>
              <a:spcPct val="90000"/>
            </a:lnSpc>
            <a:spcBef>
              <a:spcPct val="0"/>
            </a:spcBef>
            <a:spcAft>
              <a:spcPct val="35000"/>
            </a:spcAft>
          </a:pPr>
          <a:r>
            <a:rPr lang="en-US" sz="1400" b="1" kern="1200" dirty="0" smtClean="0"/>
            <a:t>Ongoing Support</a:t>
          </a:r>
          <a:endParaRPr lang="en-US" sz="1400" b="1" kern="1200" dirty="0"/>
        </a:p>
      </dsp:txBody>
      <dsp:txXfrm>
        <a:off x="6359697" y="0"/>
        <a:ext cx="1284189" cy="856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570E1-00C7-4B3D-8F2E-FBE7E61EEB76}">
      <dsp:nvSpPr>
        <dsp:cNvPr id="0" name=""/>
        <dsp:cNvSpPr/>
      </dsp:nvSpPr>
      <dsp:spPr>
        <a:xfrm>
          <a:off x="544" y="0"/>
          <a:ext cx="2140314" cy="856125"/>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rgbClr val="003A8A"/>
          </a:solidFill>
          <a:prstDash val="solid"/>
        </a:ln>
        <a:effectLst>
          <a:outerShdw blurRad="50800" dist="508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56007" tIns="0" rIns="18669" bIns="18669" numCol="1" spcCol="1270" anchor="ctr" anchorCtr="0">
          <a:noAutofit/>
        </a:bodyPr>
        <a:lstStyle/>
        <a:p>
          <a:pPr lvl="0" algn="ctr" defTabSz="622300">
            <a:lnSpc>
              <a:spcPct val="90000"/>
            </a:lnSpc>
            <a:spcBef>
              <a:spcPct val="0"/>
            </a:spcBef>
            <a:spcAft>
              <a:spcPct val="35000"/>
            </a:spcAft>
          </a:pPr>
          <a:r>
            <a:rPr lang="en-US" sz="1400" b="1" kern="1200" smtClean="0">
              <a:solidFill>
                <a:schemeClr val="tx1"/>
              </a:solidFill>
            </a:rPr>
            <a:t>Assessment</a:t>
          </a:r>
          <a:endParaRPr lang="en-US" sz="1400" b="1" kern="1200" dirty="0">
            <a:solidFill>
              <a:schemeClr val="tx1"/>
            </a:solidFill>
          </a:endParaRPr>
        </a:p>
      </dsp:txBody>
      <dsp:txXfrm>
        <a:off x="428607" y="0"/>
        <a:ext cx="1284189" cy="856125"/>
      </dsp:txXfrm>
    </dsp:sp>
    <dsp:sp modelId="{BAB993C6-4E59-4C6E-BF63-72E9BD024E99}">
      <dsp:nvSpPr>
        <dsp:cNvPr id="0" name=""/>
        <dsp:cNvSpPr/>
      </dsp:nvSpPr>
      <dsp:spPr>
        <a:xfrm>
          <a:off x="1926827" y="0"/>
          <a:ext cx="2140314" cy="856125"/>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rgbClr val="003A8A"/>
          </a:solidFill>
          <a:prstDash val="solid"/>
        </a:ln>
        <a:effectLst>
          <a:outerShdw blurRad="50800" dist="508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smtClean="0">
              <a:solidFill>
                <a:schemeClr val="tx1"/>
              </a:solidFill>
            </a:rPr>
            <a:t>Gap Analysis</a:t>
          </a:r>
          <a:endParaRPr lang="en-US" sz="1400" b="1" kern="1200" dirty="0">
            <a:solidFill>
              <a:schemeClr val="tx1"/>
            </a:solidFill>
          </a:endParaRPr>
        </a:p>
      </dsp:txBody>
      <dsp:txXfrm>
        <a:off x="2354890" y="0"/>
        <a:ext cx="1284189" cy="856125"/>
      </dsp:txXfrm>
    </dsp:sp>
    <dsp:sp modelId="{9E654BF5-5EC6-4D85-94C6-32A09C2AB2E5}">
      <dsp:nvSpPr>
        <dsp:cNvPr id="0" name=""/>
        <dsp:cNvSpPr/>
      </dsp:nvSpPr>
      <dsp:spPr>
        <a:xfrm>
          <a:off x="3853110" y="0"/>
          <a:ext cx="2292555" cy="856125"/>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rgbClr val="003A8A"/>
          </a:solidFill>
          <a:prstDash val="solid"/>
        </a:ln>
        <a:effectLst>
          <a:outerShdw blurRad="50800" dist="508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48006" tIns="0" rIns="16002" bIns="16002" numCol="1" spcCol="1270" anchor="ctr" anchorCtr="0">
          <a:noAutofit/>
        </a:bodyPr>
        <a:lstStyle/>
        <a:p>
          <a:pPr lvl="0" algn="ctr" defTabSz="533400">
            <a:lnSpc>
              <a:spcPct val="90000"/>
            </a:lnSpc>
            <a:spcBef>
              <a:spcPct val="0"/>
            </a:spcBef>
            <a:spcAft>
              <a:spcPct val="35000"/>
            </a:spcAft>
          </a:pPr>
          <a:r>
            <a:rPr lang="en-US" sz="1200" b="1" kern="1200" dirty="0" smtClean="0"/>
            <a:t>Recommendation</a:t>
          </a:r>
          <a:br>
            <a:rPr lang="en-US" sz="1200" b="1" kern="1200" dirty="0" smtClean="0"/>
          </a:br>
          <a:r>
            <a:rPr lang="en-US" sz="1200" b="1" kern="1200" dirty="0" smtClean="0"/>
            <a:t>and</a:t>
          </a:r>
          <a:br>
            <a:rPr lang="en-US" sz="1200" b="1" kern="1200" dirty="0" smtClean="0"/>
          </a:br>
          <a:r>
            <a:rPr lang="en-US" sz="1200" b="1" kern="1200" dirty="0" smtClean="0"/>
            <a:t>Development</a:t>
          </a:r>
          <a:endParaRPr lang="en-US" sz="1200" b="1" kern="1200" dirty="0"/>
        </a:p>
      </dsp:txBody>
      <dsp:txXfrm>
        <a:off x="4281173" y="0"/>
        <a:ext cx="1436430" cy="856125"/>
      </dsp:txXfrm>
    </dsp:sp>
    <dsp:sp modelId="{12BFD6D9-5A23-4724-9E83-B70188091F29}">
      <dsp:nvSpPr>
        <dsp:cNvPr id="0" name=""/>
        <dsp:cNvSpPr/>
      </dsp:nvSpPr>
      <dsp:spPr>
        <a:xfrm>
          <a:off x="5931634" y="0"/>
          <a:ext cx="2140314" cy="856125"/>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50800" dist="508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56007" tIns="0" rIns="18669" bIns="18669" numCol="1" spcCol="1270" anchor="ctr" anchorCtr="0">
          <a:noAutofit/>
        </a:bodyPr>
        <a:lstStyle/>
        <a:p>
          <a:pPr lvl="0" algn="ctr" defTabSz="622300">
            <a:lnSpc>
              <a:spcPct val="90000"/>
            </a:lnSpc>
            <a:spcBef>
              <a:spcPct val="0"/>
            </a:spcBef>
            <a:spcAft>
              <a:spcPct val="35000"/>
            </a:spcAft>
          </a:pPr>
          <a:r>
            <a:rPr lang="en-US" sz="1400" b="1" kern="1200" dirty="0" smtClean="0"/>
            <a:t>Ongoing Support</a:t>
          </a:r>
          <a:endParaRPr lang="en-US" sz="1400" b="1" kern="1200" dirty="0"/>
        </a:p>
      </dsp:txBody>
      <dsp:txXfrm>
        <a:off x="6359697" y="0"/>
        <a:ext cx="1284189" cy="85612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hdr" sz="quarter"/>
          </p:nvPr>
        </p:nvSpPr>
        <p:spPr bwMode="auto">
          <a:xfrm>
            <a:off x="338138" y="2032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spcAft>
                <a:spcPct val="0"/>
              </a:spcAft>
              <a:buClrTx/>
              <a:buFontTx/>
              <a:buNone/>
              <a:defRPr sz="1000">
                <a:solidFill>
                  <a:schemeClr val="bg1">
                    <a:lumMod val="65000"/>
                  </a:schemeClr>
                </a:solidFill>
                <a:latin typeface="Arial" pitchFamily="34" charset="0"/>
                <a:ea typeface="+mn-ea"/>
                <a:cs typeface="Arial" pitchFamily="34" charset="0"/>
              </a:defRPr>
            </a:lvl1pPr>
          </a:lstStyle>
          <a:p>
            <a:pPr>
              <a:defRPr/>
            </a:pPr>
            <a:endParaRPr lang="en-US"/>
          </a:p>
        </p:txBody>
      </p:sp>
      <p:sp>
        <p:nvSpPr>
          <p:cNvPr id="12" name="Rectangle 3"/>
          <p:cNvSpPr>
            <a:spLocks noGrp="1" noChangeArrowheads="1"/>
          </p:cNvSpPr>
          <p:nvPr>
            <p:ph type="dt" idx="1"/>
          </p:nvPr>
        </p:nvSpPr>
        <p:spPr bwMode="auto">
          <a:xfrm>
            <a:off x="3486150" y="2032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buClrTx/>
              <a:buFontTx/>
              <a:buNone/>
              <a:defRPr sz="1000">
                <a:solidFill>
                  <a:schemeClr val="bg1">
                    <a:lumMod val="65000"/>
                  </a:schemeClr>
                </a:solidFill>
                <a:latin typeface="Arial" pitchFamily="34" charset="0"/>
                <a:ea typeface="+mn-ea"/>
                <a:cs typeface="Arial" pitchFamily="34" charset="0"/>
              </a:defRPr>
            </a:lvl1pPr>
          </a:lstStyle>
          <a:p>
            <a:pPr>
              <a:defRPr/>
            </a:pPr>
            <a:endParaRPr lang="en-US"/>
          </a:p>
        </p:txBody>
      </p:sp>
      <p:sp>
        <p:nvSpPr>
          <p:cNvPr id="13" name="Rectangle 6"/>
          <p:cNvSpPr>
            <a:spLocks noGrp="1" noChangeArrowheads="1"/>
          </p:cNvSpPr>
          <p:nvPr>
            <p:ph type="ftr" sz="quarter" idx="2"/>
          </p:nvPr>
        </p:nvSpPr>
        <p:spPr bwMode="auto">
          <a:xfrm>
            <a:off x="234950" y="850106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600" b="1" i="0" kern="100" spc="50">
                <a:solidFill>
                  <a:schemeClr val="bg1">
                    <a:lumMod val="65000"/>
                  </a:schemeClr>
                </a:solidFill>
                <a:latin typeface="Arial" pitchFamily="34" charset="0"/>
                <a:ea typeface="ＭＳ Ｐゴシック" pitchFamily="34" charset="-128"/>
                <a:cs typeface="+mn-cs"/>
              </a:defRPr>
            </a:lvl1pPr>
          </a:lstStyle>
          <a:p>
            <a:pPr>
              <a:defRPr/>
            </a:pPr>
            <a:r>
              <a:rPr lang="en-US"/>
              <a:t>Copyright © 2012, SAS Institute Inc. All rights reserved.</a:t>
            </a:r>
            <a:endParaRPr lang="en-US" sz="1200">
              <a:latin typeface="Arial"/>
            </a:endParaRPr>
          </a:p>
        </p:txBody>
      </p:sp>
      <p:sp>
        <p:nvSpPr>
          <p:cNvPr id="14" name="Rectangle 7"/>
          <p:cNvSpPr>
            <a:spLocks noGrp="1" noChangeArrowheads="1"/>
          </p:cNvSpPr>
          <p:nvPr>
            <p:ph type="sldNum" sz="quarter" idx="3"/>
          </p:nvPr>
        </p:nvSpPr>
        <p:spPr bwMode="auto">
          <a:xfrm>
            <a:off x="3656013" y="8504238"/>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bg1">
                    <a:lumMod val="65000"/>
                  </a:schemeClr>
                </a:solidFill>
                <a:latin typeface="Arial"/>
                <a:ea typeface="ＭＳ Ｐゴシック" pitchFamily="34" charset="-128"/>
                <a:cs typeface="+mn-cs"/>
              </a:defRPr>
            </a:lvl1pPr>
          </a:lstStyle>
          <a:p>
            <a:pPr>
              <a:defRPr/>
            </a:pPr>
            <a:fld id="{F3AD173E-6D4B-45AF-AA03-F205D4B8ADAE}" type="slidenum">
              <a:rPr lang="en-US"/>
              <a:pPr>
                <a:defRPr/>
              </a:pPr>
              <a:t>‹#›</a:t>
            </a:fld>
            <a:endParaRPr lang="en-US" dirty="0"/>
          </a:p>
        </p:txBody>
      </p:sp>
    </p:spTree>
    <p:extLst>
      <p:ext uri="{BB962C8B-B14F-4D97-AF65-F5344CB8AC3E}">
        <p14:creationId xmlns:p14="http://schemas.microsoft.com/office/powerpoint/2010/main" val="3862232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338138" y="2032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spcAft>
                <a:spcPct val="0"/>
              </a:spcAft>
              <a:buClrTx/>
              <a:buFontTx/>
              <a:buNone/>
              <a:defRPr sz="1000">
                <a:solidFill>
                  <a:schemeClr val="bg1">
                    <a:lumMod val="65000"/>
                  </a:schemeClr>
                </a:solidFill>
                <a:latin typeface="Arial" pitchFamily="34" charset="0"/>
                <a:ea typeface="+mn-ea"/>
                <a:cs typeface="Arial" pitchFamily="34" charset="0"/>
              </a:defRPr>
            </a:lvl1pPr>
          </a:lstStyle>
          <a:p>
            <a:pPr>
              <a:defRPr/>
            </a:pPr>
            <a:endParaRPr lang="en-US"/>
          </a:p>
        </p:txBody>
      </p:sp>
      <p:sp>
        <p:nvSpPr>
          <p:cNvPr id="39939" name="Rectangle 3"/>
          <p:cNvSpPr>
            <a:spLocks noGrp="1" noChangeArrowheads="1"/>
          </p:cNvSpPr>
          <p:nvPr>
            <p:ph type="dt" idx="1"/>
          </p:nvPr>
        </p:nvSpPr>
        <p:spPr bwMode="auto">
          <a:xfrm>
            <a:off x="3486150" y="2032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buClrTx/>
              <a:buFontTx/>
              <a:buNone/>
              <a:defRPr sz="1000">
                <a:solidFill>
                  <a:schemeClr val="bg1">
                    <a:lumMod val="65000"/>
                  </a:schemeClr>
                </a:solidFill>
                <a:latin typeface="Arial" pitchFamily="34" charset="0"/>
                <a:ea typeface="+mn-ea"/>
                <a:cs typeface="Arial" pitchFamily="34"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449263" y="4343400"/>
            <a:ext cx="5959475"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9942" name="Rectangle 6"/>
          <p:cNvSpPr>
            <a:spLocks noGrp="1" noChangeArrowheads="1"/>
          </p:cNvSpPr>
          <p:nvPr>
            <p:ph type="ftr" sz="quarter" idx="4"/>
          </p:nvPr>
        </p:nvSpPr>
        <p:spPr bwMode="auto">
          <a:xfrm>
            <a:off x="234950" y="850106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600" b="1" i="0" kern="100" spc="50">
                <a:solidFill>
                  <a:schemeClr val="bg1">
                    <a:lumMod val="65000"/>
                  </a:schemeClr>
                </a:solidFill>
                <a:latin typeface="Arial" pitchFamily="34" charset="0"/>
                <a:ea typeface="ＭＳ Ｐゴシック" pitchFamily="34" charset="-128"/>
                <a:cs typeface="+mn-cs"/>
              </a:defRPr>
            </a:lvl1pPr>
          </a:lstStyle>
          <a:p>
            <a:pPr>
              <a:defRPr/>
            </a:pPr>
            <a:r>
              <a:rPr lang="en-US"/>
              <a:t>Copyright © 2012, SAS Institute Inc. All </a:t>
            </a:r>
            <a:r>
              <a:rPr lang="en-US" spc="40"/>
              <a:t>rights</a:t>
            </a:r>
            <a:r>
              <a:rPr lang="en-US"/>
              <a:t> reserved.</a:t>
            </a:r>
            <a:endParaRPr lang="en-US" sz="1200">
              <a:latin typeface="Arial"/>
            </a:endParaRPr>
          </a:p>
        </p:txBody>
      </p:sp>
      <p:sp>
        <p:nvSpPr>
          <p:cNvPr id="39943" name="Rectangle 7"/>
          <p:cNvSpPr>
            <a:spLocks noGrp="1" noChangeArrowheads="1"/>
          </p:cNvSpPr>
          <p:nvPr>
            <p:ph type="sldNum" sz="quarter" idx="5"/>
          </p:nvPr>
        </p:nvSpPr>
        <p:spPr bwMode="auto">
          <a:xfrm>
            <a:off x="3656013" y="8504238"/>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bg1">
                    <a:lumMod val="65000"/>
                  </a:schemeClr>
                </a:solidFill>
                <a:latin typeface="Arial"/>
                <a:ea typeface="ＭＳ Ｐゴシック" pitchFamily="34" charset="-128"/>
                <a:cs typeface="+mn-cs"/>
              </a:defRPr>
            </a:lvl1pPr>
          </a:lstStyle>
          <a:p>
            <a:pPr>
              <a:defRPr/>
            </a:pPr>
            <a:fld id="{1110D409-B94E-4C0F-86D1-0434A548CAC6}" type="slidenum">
              <a:rPr lang="en-US"/>
              <a:pPr>
                <a:defRPr/>
              </a:pPr>
              <a:t>‹#›</a:t>
            </a:fld>
            <a:endParaRPr lang="en-US" dirty="0"/>
          </a:p>
        </p:txBody>
      </p:sp>
    </p:spTree>
    <p:extLst>
      <p:ext uri="{BB962C8B-B14F-4D97-AF65-F5344CB8AC3E}">
        <p14:creationId xmlns:p14="http://schemas.microsoft.com/office/powerpoint/2010/main" val="416989536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12"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12" charset="-128"/>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12" charset="-128"/>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12" charset="-128"/>
        <a:cs typeface="Arial" pitchFamily="34" charset="0"/>
      </a:defRPr>
    </a:lvl4pPr>
    <a:lvl5pPr marL="1828800" algn="l" rtl="0" eaLnBrk="0" fontAlgn="base" hangingPunct="0">
      <a:spcBef>
        <a:spcPct val="30000"/>
      </a:spcBef>
      <a:spcAft>
        <a:spcPct val="0"/>
      </a:spcAft>
      <a:defRPr sz="1200" kern="1200">
        <a:solidFill>
          <a:schemeClr val="tx1"/>
        </a:solidFill>
        <a:latin typeface="Arial"/>
        <a:ea typeface="ＭＳ Ｐゴシック" pitchFamily="-11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r>
              <a:rPr lang="en-US" dirty="0" smtClean="0">
                <a:solidFill>
                  <a:schemeClr val="tx1"/>
                </a:solidFill>
                <a:latin typeface="Arial" charset="0"/>
                <a:ea typeface="ＭＳ Ｐゴシック"/>
                <a:cs typeface="Arial" charset="0"/>
              </a:rPr>
              <a:t>Currently, most organizations use one or more of these techniques to solve a departmental-specific business problem.  Even though this is valuable, this value is somewhat marginalized or not optimized when viewed from an enterprise standpoint.  What we see is that departments, such as Marketing, Finance, or Risk, are using one technique to try to solve a problem but not multiple techniques, where necessary.  So, for instance, in a bank, the risk department might use econometric forecasting to manage the treasury portfolio and overall risk ….. so they think.  But, they are not actively looking at text (emails and chat) to see where the bank could be exposed.  Or, a retailer might use forecasting to predict what items will sell, but they are not looking at online sentiment and customer segmentation to optimize what product they should offer what customer (and how to optimize distribution) all as part of the same process.  These are examples of why these analytic techniques should be used together for the greater good.</a:t>
            </a:r>
          </a:p>
        </p:txBody>
      </p:sp>
      <p:sp>
        <p:nvSpPr>
          <p:cNvPr id="4" name="Footer Placeholder 3"/>
          <p:cNvSpPr>
            <a:spLocks noGrp="1"/>
          </p:cNvSpPr>
          <p:nvPr>
            <p:ph type="ftr" sz="quarter" idx="4"/>
          </p:nvPr>
        </p:nvSpPr>
        <p:spPr/>
        <p:txBody>
          <a:bodyPr/>
          <a:lstStyle/>
          <a:p>
            <a:pPr>
              <a:defRPr/>
            </a:pPr>
            <a:r>
              <a:rPr lang="en-US" dirty="0"/>
              <a:t>Copyright © 2011, SAS Institute Inc. All </a:t>
            </a:r>
            <a:r>
              <a:rPr lang="en-US" spc="40" dirty="0"/>
              <a:t>rights</a:t>
            </a:r>
            <a:r>
              <a:rPr lang="en-US" dirty="0"/>
              <a:t> reserved.</a:t>
            </a:r>
            <a:endParaRPr lang="en-US" sz="1200" dirty="0">
              <a:latin typeface="Arial"/>
            </a:endParaRPr>
          </a:p>
        </p:txBody>
      </p:sp>
      <p:sp>
        <p:nvSpPr>
          <p:cNvPr id="5" name="Slide Number Placeholder 4"/>
          <p:cNvSpPr>
            <a:spLocks noGrp="1"/>
          </p:cNvSpPr>
          <p:nvPr>
            <p:ph type="sldNum" sz="quarter" idx="5"/>
          </p:nvPr>
        </p:nvSpPr>
        <p:spPr/>
        <p:txBody>
          <a:bodyPr/>
          <a:lstStyle/>
          <a:p>
            <a:pPr>
              <a:defRPr/>
            </a:pPr>
            <a:fld id="{1888B14B-7560-4C12-A585-AD2C09C7D6A9}" type="slidenum">
              <a:rPr lang="en-US"/>
              <a:pPr>
                <a:defRPr/>
              </a:pPr>
              <a:t>8</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endParaRPr lang="en-US" dirty="0" smtClean="0">
              <a:latin typeface="Arial" charset="0"/>
              <a:ea typeface="ＭＳ Ｐゴシック"/>
              <a:cs typeface="Arial" charset="0"/>
            </a:endParaRPr>
          </a:p>
        </p:txBody>
      </p:sp>
      <p:sp>
        <p:nvSpPr>
          <p:cNvPr id="4" name="Footer Placeholder 3"/>
          <p:cNvSpPr>
            <a:spLocks noGrp="1"/>
          </p:cNvSpPr>
          <p:nvPr>
            <p:ph type="ftr" sz="quarter" idx="4"/>
          </p:nvPr>
        </p:nvSpPr>
        <p:spPr/>
        <p:txBody>
          <a:bodyPr/>
          <a:lstStyle/>
          <a:p>
            <a:pPr>
              <a:defRPr/>
            </a:pPr>
            <a:r>
              <a:rPr lang="en-US"/>
              <a:t>Copyright © 2011, SAS Institute Inc. All rights reserved.</a:t>
            </a:r>
            <a:endParaRPr lang="en-US" sz="1200"/>
          </a:p>
        </p:txBody>
      </p:sp>
      <p:sp>
        <p:nvSpPr>
          <p:cNvPr id="5" name="Slide Number Placeholder 4"/>
          <p:cNvSpPr>
            <a:spLocks noGrp="1"/>
          </p:cNvSpPr>
          <p:nvPr>
            <p:ph type="sldNum" sz="quarter" idx="5"/>
          </p:nvPr>
        </p:nvSpPr>
        <p:spPr/>
        <p:txBody>
          <a:bodyPr/>
          <a:lstStyle/>
          <a:p>
            <a:pPr>
              <a:defRPr/>
            </a:pPr>
            <a:fld id="{6768981D-8E81-48B0-A65C-2F5894633655}" type="slidenum">
              <a:rPr lang="en-US"/>
              <a:pPr>
                <a:defRPr/>
              </a:pPr>
              <a:t>19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SAS</a:t>
            </a:r>
            <a:r>
              <a:rPr lang="en-GB" baseline="0" dirty="0" smtClean="0"/>
              <a:t> Visual Analytics is SAS’ native mobile application, allowing users to view their reports and dashboards on their selected device.  The initial release of SAS Mobile included support for the </a:t>
            </a:r>
            <a:r>
              <a:rPr lang="en-GB" baseline="0" dirty="0" err="1" smtClean="0"/>
              <a:t>iPad</a:t>
            </a:r>
            <a:r>
              <a:rPr lang="en-GB" baseline="0" dirty="0" smtClean="0"/>
              <a:t> (Android support will be in the next release). SAS will monitor the market trends and the demand from customers for other operating systems like Windows and Blackberry and will provide support in future releases as required.</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SAS Mobile provides adaptive presentation so that users do not have to create separate reports for each device type.  With this offering, SAS Mobile provides all the required capabilities via a highly visual and interactive mobile application, backed by the centralized metadata security of an existing SAS Business Intelligence environment.  While viewing the SAS Reports, the content will be downloaded to the device and thus fully support an interactive offline analysis.</a:t>
            </a:r>
          </a:p>
          <a:p>
            <a:endParaRPr lang="en-GB" baseline="0"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Copyright © 2012, SAS Institute Inc. All </a:t>
            </a:r>
            <a:r>
              <a:rPr lang="en-US" spc="40" dirty="0" smtClean="0"/>
              <a:t>rights</a:t>
            </a:r>
            <a:r>
              <a:rPr lang="en-US" dirty="0" smtClean="0"/>
              <a:t> reserved.</a:t>
            </a:r>
            <a:endParaRPr lang="en-US" sz="1200" dirty="0">
              <a:latin typeface="Arial"/>
            </a:endParaRPr>
          </a:p>
        </p:txBody>
      </p:sp>
      <p:sp>
        <p:nvSpPr>
          <p:cNvPr id="5" name="Slide Number Placeholder 4"/>
          <p:cNvSpPr>
            <a:spLocks noGrp="1"/>
          </p:cNvSpPr>
          <p:nvPr>
            <p:ph type="sldNum" sz="quarter" idx="11"/>
          </p:nvPr>
        </p:nvSpPr>
        <p:spPr/>
        <p:txBody>
          <a:bodyPr/>
          <a:lstStyle/>
          <a:p>
            <a:pPr>
              <a:defRPr/>
            </a:pPr>
            <a:fld id="{1110D409-B94E-4C0F-86D1-0434A548CAC6}" type="slidenum">
              <a:rPr lang="en-US" smtClean="0"/>
              <a:pPr>
                <a:defRPr/>
              </a:pPr>
              <a:t>20</a:t>
            </a:fld>
            <a:endParaRPr lang="en-US" dirty="0"/>
          </a:p>
        </p:txBody>
      </p:sp>
    </p:spTree>
    <p:extLst>
      <p:ext uri="{BB962C8B-B14F-4D97-AF65-F5344CB8AC3E}">
        <p14:creationId xmlns:p14="http://schemas.microsoft.com/office/powerpoint/2010/main" val="1441021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pPr marL="0" lvl="1" defTabSz="887413"/>
            <a:r>
              <a:rPr lang="en-US" sz="1700" dirty="0" smtClean="0">
                <a:latin typeface="Arial" charset="0"/>
                <a:ea typeface="ＭＳ Ｐゴシック"/>
                <a:cs typeface="Arial" charset="0"/>
              </a:rPr>
              <a:t>New analytic methods and techniques are continually</a:t>
            </a:r>
            <a:r>
              <a:rPr lang="en-US" sz="1700" baseline="0" dirty="0" smtClean="0">
                <a:latin typeface="Arial" charset="0"/>
                <a:ea typeface="ＭＳ Ｐゴシック"/>
                <a:cs typeface="Arial" charset="0"/>
              </a:rPr>
              <a:t> </a:t>
            </a:r>
            <a:r>
              <a:rPr lang="en-US" sz="1700" dirty="0" smtClean="0">
                <a:latin typeface="Arial" charset="0"/>
                <a:ea typeface="ＭＳ Ｐゴシック"/>
                <a:cs typeface="Arial" charset="0"/>
              </a:rPr>
              <a:t>being advanced by industry as well as academia.  Solutions to complex analytic problems often span multiple analytical disciplines and industry domains.</a:t>
            </a:r>
          </a:p>
        </p:txBody>
      </p:sp>
      <p:sp>
        <p:nvSpPr>
          <p:cNvPr id="4" name="Footer Placeholder 3"/>
          <p:cNvSpPr>
            <a:spLocks noGrp="1"/>
          </p:cNvSpPr>
          <p:nvPr>
            <p:ph type="ftr" sz="quarter" idx="4"/>
          </p:nvPr>
        </p:nvSpPr>
        <p:spPr/>
        <p:txBody>
          <a:bodyPr/>
          <a:lstStyle/>
          <a:p>
            <a:pPr>
              <a:defRPr/>
            </a:pPr>
            <a:r>
              <a:rPr lang="en-US" dirty="0"/>
              <a:t>Copyright © 2011, SAS Institute Inc. All rights reserved.</a:t>
            </a:r>
            <a:endParaRPr lang="en-US" sz="1200" dirty="0">
              <a:latin typeface=" arial"/>
            </a:endParaRPr>
          </a:p>
        </p:txBody>
      </p:sp>
      <p:sp>
        <p:nvSpPr>
          <p:cNvPr id="5" name="Slide Number Placeholder 4"/>
          <p:cNvSpPr>
            <a:spLocks noGrp="1"/>
          </p:cNvSpPr>
          <p:nvPr>
            <p:ph type="sldNum" sz="quarter" idx="5"/>
          </p:nvPr>
        </p:nvSpPr>
        <p:spPr/>
        <p:txBody>
          <a:bodyPr/>
          <a:lstStyle/>
          <a:p>
            <a:pPr>
              <a:defRPr/>
            </a:pPr>
            <a:fld id="{598E3655-8CE0-44A4-8756-493B4F9D7C96}" type="slidenum">
              <a:rPr lang="en-US"/>
              <a:pPr>
                <a:defRPr/>
              </a:pPr>
              <a:t>21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charset="0"/>
                <a:ea typeface="ＭＳ Ｐゴシック"/>
                <a:cs typeface="Arial" charset="0"/>
              </a:rPr>
              <a:t>Here is an outside-in</a:t>
            </a:r>
            <a:r>
              <a:rPr lang="en-US" baseline="0" dirty="0" smtClean="0">
                <a:latin typeface="Arial" charset="0"/>
                <a:ea typeface="ＭＳ Ｐゴシック"/>
                <a:cs typeface="Arial" charset="0"/>
              </a:rPr>
              <a:t> </a:t>
            </a:r>
            <a:r>
              <a:rPr lang="en-US" dirty="0" smtClean="0">
                <a:latin typeface="Arial" charset="0"/>
                <a:ea typeface="ＭＳ Ｐゴシック"/>
                <a:cs typeface="Arial" charset="0"/>
              </a:rPr>
              <a:t>viewpoint</a:t>
            </a:r>
            <a:r>
              <a:rPr lang="en-US" baseline="0" dirty="0" smtClean="0">
                <a:latin typeface="Arial" charset="0"/>
                <a:ea typeface="ＭＳ Ｐゴシック"/>
                <a:cs typeface="Arial" charset="0"/>
              </a:rPr>
              <a:t> from a 2011 Bloomberg </a:t>
            </a:r>
            <a:r>
              <a:rPr lang="en-US" dirty="0" err="1" smtClean="0"/>
              <a:t>Businessweek</a:t>
            </a:r>
            <a:r>
              <a:rPr lang="en-US" dirty="0" smtClean="0"/>
              <a:t> Research Report – “The Current State of Business Analytics: Where Do We Go From Here?”</a:t>
            </a:r>
          </a:p>
          <a:p>
            <a:endParaRPr lang="en-US" dirty="0" smtClean="0">
              <a:latin typeface="Arial" charset="0"/>
              <a:ea typeface="ＭＳ Ｐゴシック"/>
              <a:cs typeface="Arial" charset="0"/>
            </a:endParaRPr>
          </a:p>
          <a:p>
            <a:r>
              <a:rPr lang="en-US" dirty="0" smtClean="0">
                <a:latin typeface="Arial" charset="0"/>
                <a:ea typeface="ＭＳ Ｐゴシック"/>
                <a:cs typeface="Arial" charset="0"/>
              </a:rPr>
              <a:t>Its key Message: </a:t>
            </a:r>
            <a:r>
              <a:rPr lang="en-US" sz="1200" b="0" i="1" u="none" strike="noStrike" kern="1200" baseline="0" dirty="0" smtClean="0">
                <a:solidFill>
                  <a:schemeClr val="tx1"/>
                </a:solidFill>
                <a:latin typeface="Arial" pitchFamily="34" charset="0"/>
                <a:ea typeface="ＭＳ Ｐゴシック" pitchFamily="-112" charset="-128"/>
                <a:cs typeface="Arial" pitchFamily="34" charset="0"/>
              </a:rPr>
              <a:t>Data, process, and people pose the three biggest challenges in getting business analytics right </a:t>
            </a:r>
          </a:p>
          <a:p>
            <a:endParaRPr lang="en-US" sz="1200" b="1" i="1" u="none" strike="noStrike" kern="1200" baseline="0" dirty="0" smtClean="0">
              <a:solidFill>
                <a:schemeClr val="tx1"/>
              </a:solidFill>
              <a:latin typeface="Arial" pitchFamily="34" charset="0"/>
              <a:ea typeface="ＭＳ Ｐゴシック" pitchFamily="-112" charset="-128"/>
              <a:cs typeface="Arial" pitchFamily="34" charset="0"/>
            </a:endParaRPr>
          </a:p>
          <a:p>
            <a:pPr marL="171450" indent="-171450">
              <a:buFont typeface="Arial" pitchFamily="34" charset="0"/>
              <a:buChar char="•"/>
            </a:pPr>
            <a:r>
              <a:rPr lang="en-US" sz="1200" b="0" i="0" u="none" strike="noStrike" kern="1200" baseline="0" dirty="0" smtClean="0">
                <a:solidFill>
                  <a:schemeClr val="tx1"/>
                </a:solidFill>
                <a:latin typeface="Arial" pitchFamily="34" charset="0"/>
                <a:ea typeface="ＭＳ Ｐゴシック" pitchFamily="-112" charset="-128"/>
                <a:cs typeface="Arial" pitchFamily="34" charset="0"/>
              </a:rPr>
              <a:t>Before achieving the effective use of business analytics, companies must take a hard look at their data management strategies. </a:t>
            </a:r>
          </a:p>
          <a:p>
            <a:pPr marL="171450" indent="-171450">
              <a:buFont typeface="Arial" pitchFamily="34" charset="0"/>
              <a:buChar char="•"/>
            </a:pPr>
            <a:endParaRPr lang="en-US" sz="1200" b="0" i="0" u="none" strike="noStrike" kern="1200" baseline="0" dirty="0" smtClean="0">
              <a:solidFill>
                <a:schemeClr val="tx1"/>
              </a:solidFill>
              <a:latin typeface="Arial" pitchFamily="34" charset="0"/>
              <a:ea typeface="ＭＳ Ｐゴシック" pitchFamily="-112" charset="-128"/>
              <a:cs typeface="Arial" pitchFamily="34" charset="0"/>
            </a:endParaRPr>
          </a:p>
          <a:p>
            <a:pPr marL="171450" indent="-171450">
              <a:buFont typeface="Arial" pitchFamily="34" charset="0"/>
              <a:buChar char="•"/>
            </a:pPr>
            <a:r>
              <a:rPr lang="en-US" sz="1200" b="0" i="0" u="none" strike="noStrike" kern="1200" baseline="0" dirty="0" smtClean="0">
                <a:solidFill>
                  <a:schemeClr val="tx1"/>
                </a:solidFill>
                <a:latin typeface="Arial" pitchFamily="34" charset="0"/>
                <a:ea typeface="ＭＳ Ｐゴシック" pitchFamily="-112" charset="-128"/>
                <a:cs typeface="Arial" pitchFamily="34" charset="0"/>
              </a:rPr>
              <a:t>Organizations are also constrained by a lack of integrated processes—operating within the department/functional unit level—which is a death knell to effective analytics across the organization</a:t>
            </a:r>
            <a:endParaRPr lang="en-US" dirty="0" smtClean="0">
              <a:latin typeface="Arial" charset="0"/>
              <a:ea typeface="ＭＳ Ｐゴシック"/>
              <a:cs typeface="Arial" charset="0"/>
            </a:endParaRPr>
          </a:p>
        </p:txBody>
      </p:sp>
      <p:sp>
        <p:nvSpPr>
          <p:cNvPr id="47108" name="Footer Placeholder 3"/>
          <p:cNvSpPr txBox="1">
            <a:spLocks noGrp="1"/>
          </p:cNvSpPr>
          <p:nvPr/>
        </p:nvSpPr>
        <p:spPr bwMode="auto">
          <a:xfrm>
            <a:off x="234950" y="8501063"/>
            <a:ext cx="2971800" cy="457200"/>
          </a:xfrm>
          <a:prstGeom prst="rect">
            <a:avLst/>
          </a:prstGeom>
          <a:noFill/>
          <a:ln>
            <a:miter lim="800000"/>
            <a:headEnd/>
            <a:tailEnd/>
          </a:ln>
        </p:spPr>
        <p:txBody>
          <a:bodyPr anchor="b"/>
          <a:lstStyle/>
          <a:p>
            <a:pPr eaLnBrk="0" hangingPunct="0">
              <a:defRPr/>
            </a:pPr>
            <a:r>
              <a:rPr lang="en-US" sz="600" b="1" kern="100" spc="50" dirty="0">
                <a:solidFill>
                  <a:schemeClr val="bg1">
                    <a:lumMod val="65000"/>
                  </a:schemeClr>
                </a:solidFill>
              </a:rPr>
              <a:t>Copyright © 2011, SAS Institute Inc. All rights reserved.</a:t>
            </a:r>
            <a:endParaRPr lang="en-US" sz="1200" b="1" kern="100" spc="50" dirty="0">
              <a:solidFill>
                <a:schemeClr val="bg1">
                  <a:lumMod val="65000"/>
                </a:schemeClr>
              </a:solidFill>
            </a:endParaRPr>
          </a:p>
        </p:txBody>
      </p:sp>
      <p:sp>
        <p:nvSpPr>
          <p:cNvPr id="47109" name="Slide Number Placeholder 4"/>
          <p:cNvSpPr txBox="1">
            <a:spLocks noGrp="1"/>
          </p:cNvSpPr>
          <p:nvPr/>
        </p:nvSpPr>
        <p:spPr bwMode="auto">
          <a:xfrm>
            <a:off x="3656013" y="8504238"/>
            <a:ext cx="2971800" cy="457200"/>
          </a:xfrm>
          <a:prstGeom prst="rect">
            <a:avLst/>
          </a:prstGeom>
          <a:noFill/>
          <a:ln>
            <a:miter lim="800000"/>
            <a:headEnd/>
            <a:tailEnd/>
          </a:ln>
        </p:spPr>
        <p:txBody>
          <a:bodyPr anchor="b"/>
          <a:lstStyle/>
          <a:p>
            <a:pPr algn="r">
              <a:defRPr/>
            </a:pPr>
            <a:fld id="{71871C34-3C52-44A7-AC2F-99A1B8C433FA}" type="slidenum">
              <a:rPr lang="en-US" sz="1200">
                <a:solidFill>
                  <a:schemeClr val="bg1">
                    <a:lumMod val="65000"/>
                  </a:schemeClr>
                </a:solidFill>
                <a:latin typeface="Arial"/>
              </a:rPr>
              <a:pPr algn="r">
                <a:defRPr/>
              </a:pPr>
              <a:t>22</a:t>
            </a:fld>
            <a:endParaRPr lang="en-US" sz="1200" dirty="0">
              <a:solidFill>
                <a:schemeClr val="bg1">
                  <a:lumMod val="65000"/>
                </a:schemeClr>
              </a:solidFill>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endParaRPr lang="en-US" dirty="0" smtClean="0">
              <a:latin typeface="Arial" charset="0"/>
              <a:ea typeface="ＭＳ Ｐゴシック"/>
              <a:cs typeface="Arial" charset="0"/>
            </a:endParaRPr>
          </a:p>
        </p:txBody>
      </p:sp>
      <p:sp>
        <p:nvSpPr>
          <p:cNvPr id="4" name="Footer Placeholder 3"/>
          <p:cNvSpPr>
            <a:spLocks noGrp="1"/>
          </p:cNvSpPr>
          <p:nvPr>
            <p:ph type="ftr" sz="quarter" idx="4"/>
          </p:nvPr>
        </p:nvSpPr>
        <p:spPr/>
        <p:txBody>
          <a:bodyPr/>
          <a:lstStyle/>
          <a:p>
            <a:pPr>
              <a:defRPr/>
            </a:pPr>
            <a:r>
              <a:rPr lang="en-US"/>
              <a:t>Copyright © 2011, SAS Institute Inc. All rights reserved.</a:t>
            </a:r>
            <a:endParaRPr lang="en-US" sz="1200"/>
          </a:p>
        </p:txBody>
      </p:sp>
      <p:sp>
        <p:nvSpPr>
          <p:cNvPr id="5" name="Slide Number Placeholder 4"/>
          <p:cNvSpPr>
            <a:spLocks noGrp="1"/>
          </p:cNvSpPr>
          <p:nvPr>
            <p:ph type="sldNum" sz="quarter" idx="5"/>
          </p:nvPr>
        </p:nvSpPr>
        <p:spPr/>
        <p:txBody>
          <a:bodyPr/>
          <a:lstStyle/>
          <a:p>
            <a:pPr>
              <a:defRPr/>
            </a:pPr>
            <a:fld id="{6768981D-8E81-48B0-A65C-2F5894633655}" type="slidenum">
              <a:rPr lang="en-US"/>
              <a:pPr>
                <a:defRPr/>
              </a:pPr>
              <a:t>23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endParaRPr lang="en-US" dirty="0" smtClean="0">
              <a:latin typeface="Arial" charset="0"/>
              <a:ea typeface="ＭＳ Ｐゴシック"/>
              <a:cs typeface="Arial" charset="0"/>
            </a:endParaRPr>
          </a:p>
        </p:txBody>
      </p:sp>
      <p:sp>
        <p:nvSpPr>
          <p:cNvPr id="4" name="Footer Placeholder 3"/>
          <p:cNvSpPr>
            <a:spLocks noGrp="1"/>
          </p:cNvSpPr>
          <p:nvPr>
            <p:ph type="ftr" sz="quarter" idx="4"/>
          </p:nvPr>
        </p:nvSpPr>
        <p:spPr/>
        <p:txBody>
          <a:bodyPr/>
          <a:lstStyle/>
          <a:p>
            <a:pPr>
              <a:defRPr/>
            </a:pPr>
            <a:r>
              <a:rPr lang="en-US"/>
              <a:t>Copyright © 2011, SAS Institute Inc. All rights reserved.</a:t>
            </a:r>
            <a:endParaRPr lang="en-US" sz="1200"/>
          </a:p>
        </p:txBody>
      </p:sp>
      <p:sp>
        <p:nvSpPr>
          <p:cNvPr id="5" name="Slide Number Placeholder 4"/>
          <p:cNvSpPr>
            <a:spLocks noGrp="1"/>
          </p:cNvSpPr>
          <p:nvPr>
            <p:ph type="sldNum" sz="quarter" idx="5"/>
          </p:nvPr>
        </p:nvSpPr>
        <p:spPr/>
        <p:txBody>
          <a:bodyPr/>
          <a:lstStyle/>
          <a:p>
            <a:pPr>
              <a:defRPr/>
            </a:pPr>
            <a:fld id="{6768981D-8E81-48B0-A65C-2F5894633655}" type="slidenum">
              <a:rPr lang="en-US"/>
              <a:pPr>
                <a:defRPr/>
              </a:pPr>
              <a:t>24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charset="0"/>
                <a:ea typeface="ＭＳ Ｐゴシック"/>
                <a:cs typeface="Arial" charset="0"/>
              </a:rPr>
              <a:t>Have</a:t>
            </a:r>
            <a:r>
              <a:rPr lang="en-US" baseline="0" dirty="0" smtClean="0">
                <a:latin typeface="Arial" charset="0"/>
                <a:ea typeface="ＭＳ Ｐゴシック"/>
                <a:cs typeface="Arial" charset="0"/>
              </a:rPr>
              <a:t> a plan to address and overcome </a:t>
            </a:r>
            <a:r>
              <a:rPr lang="en-US" baseline="0" smtClean="0">
                <a:latin typeface="Arial" charset="0"/>
                <a:ea typeface="ＭＳ Ｐゴシック"/>
                <a:cs typeface="Arial" charset="0"/>
              </a:rPr>
              <a:t>the challenges.</a:t>
            </a:r>
            <a:endParaRPr lang="en-US" dirty="0" smtClean="0">
              <a:latin typeface="Arial" charset="0"/>
              <a:ea typeface="ＭＳ Ｐゴシック"/>
              <a:cs typeface="Arial" charset="0"/>
            </a:endParaRPr>
          </a:p>
        </p:txBody>
      </p:sp>
      <p:sp>
        <p:nvSpPr>
          <p:cNvPr id="47108" name="Footer Placeholder 3"/>
          <p:cNvSpPr txBox="1">
            <a:spLocks noGrp="1"/>
          </p:cNvSpPr>
          <p:nvPr/>
        </p:nvSpPr>
        <p:spPr bwMode="auto">
          <a:xfrm>
            <a:off x="234950" y="8501063"/>
            <a:ext cx="2971800" cy="457200"/>
          </a:xfrm>
          <a:prstGeom prst="rect">
            <a:avLst/>
          </a:prstGeom>
          <a:noFill/>
          <a:ln>
            <a:miter lim="800000"/>
            <a:headEnd/>
            <a:tailEnd/>
          </a:ln>
        </p:spPr>
        <p:txBody>
          <a:bodyPr anchor="b"/>
          <a:lstStyle/>
          <a:p>
            <a:pPr eaLnBrk="0" hangingPunct="0">
              <a:defRPr/>
            </a:pPr>
            <a:r>
              <a:rPr lang="en-US" sz="600" b="1" kern="100" spc="50" dirty="0">
                <a:solidFill>
                  <a:schemeClr val="bg1">
                    <a:lumMod val="65000"/>
                  </a:schemeClr>
                </a:solidFill>
              </a:rPr>
              <a:t>Copyright © 2011, SAS Institute Inc. All rights reserved.</a:t>
            </a:r>
            <a:endParaRPr lang="en-US" sz="1200" b="1" kern="100" spc="50" dirty="0">
              <a:solidFill>
                <a:schemeClr val="bg1">
                  <a:lumMod val="65000"/>
                </a:schemeClr>
              </a:solidFill>
            </a:endParaRPr>
          </a:p>
        </p:txBody>
      </p:sp>
      <p:sp>
        <p:nvSpPr>
          <p:cNvPr id="47109" name="Slide Number Placeholder 4"/>
          <p:cNvSpPr txBox="1">
            <a:spLocks noGrp="1"/>
          </p:cNvSpPr>
          <p:nvPr/>
        </p:nvSpPr>
        <p:spPr bwMode="auto">
          <a:xfrm>
            <a:off x="3656013" y="8504238"/>
            <a:ext cx="2971800" cy="457200"/>
          </a:xfrm>
          <a:prstGeom prst="rect">
            <a:avLst/>
          </a:prstGeom>
          <a:noFill/>
          <a:ln>
            <a:miter lim="800000"/>
            <a:headEnd/>
            <a:tailEnd/>
          </a:ln>
        </p:spPr>
        <p:txBody>
          <a:bodyPr anchor="b"/>
          <a:lstStyle/>
          <a:p>
            <a:pPr algn="r">
              <a:defRPr/>
            </a:pPr>
            <a:fld id="{71871C34-3C52-44A7-AC2F-99A1B8C433FA}" type="slidenum">
              <a:rPr lang="en-US" sz="1200">
                <a:solidFill>
                  <a:schemeClr val="bg1">
                    <a:lumMod val="65000"/>
                  </a:schemeClr>
                </a:solidFill>
                <a:latin typeface="Arial"/>
              </a:rPr>
              <a:pPr algn="r">
                <a:defRPr/>
              </a:pPr>
              <a:t>26</a:t>
            </a:fld>
            <a:endParaRPr lang="en-US" sz="1200" dirty="0">
              <a:solidFill>
                <a:schemeClr val="bg1">
                  <a:lumMod val="65000"/>
                </a:schemeClr>
              </a:solidFill>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pPr marL="0" lvl="1" defTabSz="887413"/>
            <a:r>
              <a:rPr lang="en-US" sz="1700" dirty="0" smtClean="0">
                <a:latin typeface="Arial" charset="0"/>
                <a:ea typeface="ＭＳ Ｐゴシック"/>
                <a:cs typeface="Arial" charset="0"/>
              </a:rPr>
              <a:t>Centers of Excellence are also called Analytic Competency</a:t>
            </a:r>
            <a:r>
              <a:rPr lang="en-US" sz="1700" baseline="0" dirty="0" smtClean="0">
                <a:latin typeface="Arial" charset="0"/>
                <a:ea typeface="ＭＳ Ｐゴシック"/>
                <a:cs typeface="Arial" charset="0"/>
              </a:rPr>
              <a:t> Centers.</a:t>
            </a:r>
            <a:endParaRPr lang="en-US" sz="1700" dirty="0" smtClean="0">
              <a:latin typeface="Arial" charset="0"/>
              <a:ea typeface="ＭＳ Ｐゴシック"/>
              <a:cs typeface="Arial" charset="0"/>
            </a:endParaRPr>
          </a:p>
        </p:txBody>
      </p:sp>
      <p:sp>
        <p:nvSpPr>
          <p:cNvPr id="4" name="Footer Placeholder 3"/>
          <p:cNvSpPr>
            <a:spLocks noGrp="1"/>
          </p:cNvSpPr>
          <p:nvPr>
            <p:ph type="ftr" sz="quarter" idx="4"/>
          </p:nvPr>
        </p:nvSpPr>
        <p:spPr/>
        <p:txBody>
          <a:bodyPr/>
          <a:lstStyle/>
          <a:p>
            <a:pPr>
              <a:defRPr/>
            </a:pPr>
            <a:r>
              <a:rPr lang="en-US" dirty="0"/>
              <a:t>Copyright © 2011, SAS Institute Inc. All rights reserved.</a:t>
            </a:r>
            <a:endParaRPr lang="en-US" sz="1200" dirty="0">
              <a:latin typeface=" arial"/>
            </a:endParaRPr>
          </a:p>
        </p:txBody>
      </p:sp>
      <p:sp>
        <p:nvSpPr>
          <p:cNvPr id="5" name="Slide Number Placeholder 4"/>
          <p:cNvSpPr>
            <a:spLocks noGrp="1"/>
          </p:cNvSpPr>
          <p:nvPr>
            <p:ph type="sldNum" sz="quarter" idx="5"/>
          </p:nvPr>
        </p:nvSpPr>
        <p:spPr/>
        <p:txBody>
          <a:bodyPr/>
          <a:lstStyle/>
          <a:p>
            <a:pPr>
              <a:defRPr/>
            </a:pPr>
            <a:fld id="{598E3655-8CE0-44A4-8756-493B4F9D7C96}" type="slidenum">
              <a:rPr lang="en-US"/>
              <a:pPr>
                <a:defRPr/>
              </a:pPr>
              <a:t>29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pPr defTabSz="939800"/>
            <a:endParaRPr lang="en-US" dirty="0" smtClean="0">
              <a:latin typeface="Arial" charset="0"/>
              <a:ea typeface="ＭＳ Ｐゴシック"/>
              <a:cs typeface="Arial" charset="0"/>
            </a:endParaRPr>
          </a:p>
        </p:txBody>
      </p:sp>
      <p:sp>
        <p:nvSpPr>
          <p:cNvPr id="4" name="Footer Placeholder 3"/>
          <p:cNvSpPr>
            <a:spLocks noGrp="1"/>
          </p:cNvSpPr>
          <p:nvPr>
            <p:ph type="ftr" sz="quarter" idx="4"/>
          </p:nvPr>
        </p:nvSpPr>
        <p:spPr/>
        <p:txBody>
          <a:bodyPr/>
          <a:lstStyle/>
          <a:p>
            <a:pPr>
              <a:defRPr/>
            </a:pPr>
            <a:r>
              <a:rPr lang="en-US"/>
              <a:t>Copyright © 2011, SAS Institute Inc. All rights reserved.</a:t>
            </a:r>
          </a:p>
        </p:txBody>
      </p:sp>
      <p:sp>
        <p:nvSpPr>
          <p:cNvPr id="5" name="Slide Number Placeholder 4"/>
          <p:cNvSpPr>
            <a:spLocks noGrp="1"/>
          </p:cNvSpPr>
          <p:nvPr>
            <p:ph type="sldNum" sz="quarter" idx="5"/>
          </p:nvPr>
        </p:nvSpPr>
        <p:spPr/>
        <p:txBody>
          <a:bodyPr/>
          <a:lstStyle/>
          <a:p>
            <a:pPr>
              <a:defRPr/>
            </a:pPr>
            <a:fld id="{6768981D-8E81-48B0-A65C-2F5894633655}" type="slidenum">
              <a:rPr lang="en-US"/>
              <a:pPr>
                <a:defRPr/>
              </a:pPr>
              <a:t>30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pPr defTabSz="939800"/>
            <a:endParaRPr lang="en-US" dirty="0" smtClean="0">
              <a:latin typeface="Arial" charset="0"/>
              <a:ea typeface="ＭＳ Ｐゴシック"/>
              <a:cs typeface="Arial" charset="0"/>
            </a:endParaRPr>
          </a:p>
        </p:txBody>
      </p:sp>
      <p:sp>
        <p:nvSpPr>
          <p:cNvPr id="4" name="Footer Placeholder 3"/>
          <p:cNvSpPr>
            <a:spLocks noGrp="1"/>
          </p:cNvSpPr>
          <p:nvPr>
            <p:ph type="ftr" sz="quarter" idx="4"/>
          </p:nvPr>
        </p:nvSpPr>
        <p:spPr/>
        <p:txBody>
          <a:bodyPr/>
          <a:lstStyle/>
          <a:p>
            <a:pPr>
              <a:defRPr/>
            </a:pPr>
            <a:r>
              <a:rPr lang="en-US"/>
              <a:t>Copyright © 2011, SAS Institute Inc. All rights reserved.</a:t>
            </a:r>
          </a:p>
        </p:txBody>
      </p:sp>
      <p:sp>
        <p:nvSpPr>
          <p:cNvPr id="5" name="Slide Number Placeholder 4"/>
          <p:cNvSpPr>
            <a:spLocks noGrp="1"/>
          </p:cNvSpPr>
          <p:nvPr>
            <p:ph type="sldNum" sz="quarter" idx="5"/>
          </p:nvPr>
        </p:nvSpPr>
        <p:spPr/>
        <p:txBody>
          <a:bodyPr/>
          <a:lstStyle/>
          <a:p>
            <a:pPr>
              <a:defRPr/>
            </a:pPr>
            <a:fld id="{6768981D-8E81-48B0-A65C-2F5894633655}" type="slidenum">
              <a:rPr lang="en-US"/>
              <a:pPr>
                <a:defRPr/>
              </a:pPr>
              <a:t>32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endParaRPr lang="en-US" dirty="0" smtClean="0">
              <a:latin typeface="Arial" charset="0"/>
              <a:ea typeface="ＭＳ Ｐゴシック"/>
              <a:cs typeface="Arial" charset="0"/>
            </a:endParaRPr>
          </a:p>
        </p:txBody>
      </p:sp>
      <p:sp>
        <p:nvSpPr>
          <p:cNvPr id="4" name="Footer Placeholder 3"/>
          <p:cNvSpPr>
            <a:spLocks noGrp="1"/>
          </p:cNvSpPr>
          <p:nvPr>
            <p:ph type="ftr" sz="quarter" idx="4"/>
          </p:nvPr>
        </p:nvSpPr>
        <p:spPr/>
        <p:txBody>
          <a:bodyPr/>
          <a:lstStyle/>
          <a:p>
            <a:pPr>
              <a:defRPr/>
            </a:pPr>
            <a:r>
              <a:rPr lang="en-US" dirty="0"/>
              <a:t>Copyright © 2011, SAS Institute Inc. All </a:t>
            </a:r>
            <a:r>
              <a:rPr lang="en-US" spc="40" dirty="0"/>
              <a:t>rights</a:t>
            </a:r>
            <a:r>
              <a:rPr lang="en-US" dirty="0"/>
              <a:t> reserved.</a:t>
            </a:r>
            <a:endParaRPr lang="en-US" sz="1200" dirty="0">
              <a:latin typeface="Arial"/>
            </a:endParaRPr>
          </a:p>
        </p:txBody>
      </p:sp>
      <p:sp>
        <p:nvSpPr>
          <p:cNvPr id="5" name="Slide Number Placeholder 4"/>
          <p:cNvSpPr>
            <a:spLocks noGrp="1"/>
          </p:cNvSpPr>
          <p:nvPr>
            <p:ph type="sldNum" sz="quarter" idx="5"/>
          </p:nvPr>
        </p:nvSpPr>
        <p:spPr/>
        <p:txBody>
          <a:bodyPr/>
          <a:lstStyle/>
          <a:p>
            <a:pPr>
              <a:defRPr/>
            </a:pPr>
            <a:fld id="{4FBAC7D3-DEAB-48F4-9947-33A5A5E49BE3}" type="slidenum">
              <a:rPr lang="en-US"/>
              <a:pPr>
                <a:defRPr/>
              </a:pPr>
              <a:t>9</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pPr defTabSz="887413"/>
            <a:endParaRPr lang="en-US" dirty="0" smtClean="0">
              <a:latin typeface="Arial" charset="0"/>
              <a:ea typeface="ＭＳ Ｐゴシック"/>
              <a:cs typeface="Arial" charset="0"/>
            </a:endParaRPr>
          </a:p>
        </p:txBody>
      </p:sp>
      <p:sp>
        <p:nvSpPr>
          <p:cNvPr id="4" name="Footer Placeholder 3"/>
          <p:cNvSpPr>
            <a:spLocks noGrp="1"/>
          </p:cNvSpPr>
          <p:nvPr>
            <p:ph type="ftr" sz="quarter" idx="4"/>
          </p:nvPr>
        </p:nvSpPr>
        <p:spPr/>
        <p:txBody>
          <a:bodyPr/>
          <a:lstStyle/>
          <a:p>
            <a:pPr>
              <a:defRPr/>
            </a:pPr>
            <a:r>
              <a:rPr lang="en-US" dirty="0"/>
              <a:t>Copyright © 2011, SAS Institute Inc. All rights reserved.</a:t>
            </a:r>
            <a:endParaRPr lang="en-US" sz="1200" dirty="0">
              <a:latin typeface=" arial"/>
            </a:endParaRPr>
          </a:p>
        </p:txBody>
      </p:sp>
      <p:sp>
        <p:nvSpPr>
          <p:cNvPr id="5" name="Slide Number Placeholder 4"/>
          <p:cNvSpPr>
            <a:spLocks noGrp="1"/>
          </p:cNvSpPr>
          <p:nvPr>
            <p:ph type="sldNum" sz="quarter" idx="5"/>
          </p:nvPr>
        </p:nvSpPr>
        <p:spPr/>
        <p:txBody>
          <a:bodyPr/>
          <a:lstStyle/>
          <a:p>
            <a:pPr>
              <a:defRPr/>
            </a:pPr>
            <a:fld id="{598E3655-8CE0-44A4-8756-493B4F9D7C96}" type="slidenum">
              <a:rPr lang="en-US"/>
              <a:pPr>
                <a:defRPr/>
              </a:pPr>
              <a:t>33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70000"/>
              </a:spcBef>
            </a:pPr>
            <a:r>
              <a:rPr lang="en-US" dirty="0" smtClean="0"/>
              <a:t>There are two critical questions at the very beginning:  whose life will this change, and by how much?</a:t>
            </a:r>
          </a:p>
          <a:p>
            <a:pPr eaLnBrk="1" hangingPunct="1">
              <a:spcBef>
                <a:spcPct val="70000"/>
              </a:spcBef>
            </a:pPr>
            <a:r>
              <a:rPr lang="en-US" dirty="0" smtClean="0"/>
              <a:t> </a:t>
            </a:r>
          </a:p>
          <a:p>
            <a:pPr eaLnBrk="1" hangingPunct="1">
              <a:spcBef>
                <a:spcPct val="70000"/>
              </a:spcBef>
            </a:pPr>
            <a:r>
              <a:rPr lang="en-US" dirty="0" smtClean="0"/>
              <a:t>Have the courage to say no:  evaluate best-case analysis versus worst-case analysis versus no analysis.</a:t>
            </a:r>
          </a:p>
          <a:p>
            <a:pPr eaLnBrk="1" hangingPunct="1">
              <a:spcBef>
                <a:spcPct val="70000"/>
              </a:spcBef>
            </a:pPr>
            <a:r>
              <a:rPr lang="en-US" dirty="0" smtClean="0"/>
              <a:t> </a:t>
            </a:r>
          </a:p>
          <a:p>
            <a:pPr eaLnBrk="1" hangingPunct="1">
              <a:spcBef>
                <a:spcPct val="70000"/>
              </a:spcBef>
            </a:pPr>
            <a:r>
              <a:rPr lang="en-US" dirty="0" smtClean="0"/>
              <a:t>Take a broad view of what constitutes analytics</a:t>
            </a:r>
            <a:r>
              <a:rPr lang="en-US" baseline="0" dirty="0" smtClean="0"/>
              <a:t>; p</a:t>
            </a:r>
            <a:r>
              <a:rPr lang="en-US" dirty="0" smtClean="0"/>
              <a:t>refer modeling over models, and prefer solutions over toolsets.</a:t>
            </a:r>
          </a:p>
          <a:p>
            <a:pPr eaLnBrk="1" hangingPunct="1">
              <a:spcBef>
                <a:spcPct val="70000"/>
              </a:spcBef>
            </a:pPr>
            <a:r>
              <a:rPr lang="en-US" dirty="0" smtClean="0"/>
              <a:t> </a:t>
            </a:r>
          </a:p>
          <a:p>
            <a:pPr eaLnBrk="1" hangingPunct="1">
              <a:spcBef>
                <a:spcPct val="70000"/>
              </a:spcBef>
            </a:pPr>
            <a:r>
              <a:rPr lang="en-US" dirty="0" smtClean="0"/>
              <a:t>Work closely with supervisory and executive management in selecting and scheduling projects:</a:t>
            </a:r>
          </a:p>
          <a:p>
            <a:pPr lvl="1">
              <a:spcBef>
                <a:spcPct val="0"/>
              </a:spcBef>
            </a:pPr>
            <a:r>
              <a:rPr lang="en-US" dirty="0" smtClean="0"/>
              <a:t>Identify where the demand for analytic resources exceeds the supply of analytic resources.</a:t>
            </a:r>
          </a:p>
          <a:p>
            <a:pPr lvl="1">
              <a:spcBef>
                <a:spcPct val="0"/>
              </a:spcBef>
            </a:pPr>
            <a:r>
              <a:rPr lang="en-US" dirty="0" smtClean="0"/>
              <a:t>Develop a hierarchy of project types to help to set priorities.</a:t>
            </a:r>
          </a:p>
          <a:p>
            <a:pPr lvl="1">
              <a:spcBef>
                <a:spcPct val="0"/>
              </a:spcBef>
            </a:pPr>
            <a:r>
              <a:rPr lang="en-US" dirty="0" smtClean="0"/>
              <a:t> </a:t>
            </a:r>
          </a:p>
          <a:p>
            <a:pPr eaLnBrk="1" hangingPunct="1">
              <a:spcBef>
                <a:spcPct val="70000"/>
              </a:spcBef>
            </a:pPr>
            <a:r>
              <a:rPr lang="en-US" dirty="0" smtClean="0"/>
              <a:t>Negotiate with executives for a reasonable project load:</a:t>
            </a:r>
          </a:p>
          <a:p>
            <a:pPr lvl="1">
              <a:spcBef>
                <a:spcPct val="0"/>
              </a:spcBef>
            </a:pPr>
            <a:r>
              <a:rPr lang="en-US" dirty="0" smtClean="0"/>
              <a:t>To ensure quality of the analyses.</a:t>
            </a:r>
          </a:p>
          <a:p>
            <a:pPr lvl="1">
              <a:spcBef>
                <a:spcPct val="0"/>
              </a:spcBef>
            </a:pPr>
            <a:r>
              <a:rPr lang="en-US" dirty="0" smtClean="0"/>
              <a:t>To</a:t>
            </a:r>
            <a:r>
              <a:rPr lang="en-US" baseline="0" dirty="0" smtClean="0"/>
              <a:t> a</a:t>
            </a:r>
            <a:r>
              <a:rPr lang="en-US" dirty="0" smtClean="0"/>
              <a:t>llow for professional and personal growth.</a:t>
            </a:r>
          </a:p>
          <a:p>
            <a:pPr lvl="1">
              <a:spcBef>
                <a:spcPct val="0"/>
              </a:spcBef>
            </a:pPr>
            <a:endParaRPr lang="en-US" dirty="0" smtClean="0"/>
          </a:p>
          <a:p>
            <a:pPr eaLnBrk="1" hangingPunct="1">
              <a:spcBef>
                <a:spcPct val="70000"/>
              </a:spcBef>
            </a:pPr>
            <a:r>
              <a:rPr lang="en-US" dirty="0" smtClean="0"/>
              <a:t>Adopt a comprehensive approach:</a:t>
            </a:r>
          </a:p>
          <a:p>
            <a:pPr lvl="1">
              <a:spcBef>
                <a:spcPct val="0"/>
              </a:spcBef>
            </a:pPr>
            <a:r>
              <a:rPr lang="en-US" dirty="0" smtClean="0"/>
              <a:t>Analysts participate in all phases from contracting and data to presentations and implementation.</a:t>
            </a:r>
          </a:p>
          <a:p>
            <a:pPr lvl="1">
              <a:spcBef>
                <a:spcPct val="0"/>
              </a:spcBef>
            </a:pPr>
            <a:endParaRPr lang="en-US" dirty="0" smtClean="0"/>
          </a:p>
          <a:p>
            <a:pPr eaLnBrk="1" hangingPunct="1">
              <a:spcBef>
                <a:spcPct val="70000"/>
              </a:spcBef>
            </a:pPr>
            <a:r>
              <a:rPr lang="en-US" dirty="0" smtClean="0"/>
              <a:t>Having at least two analysts work together on most projects helps with enthusiasm, ideas, and absences.</a:t>
            </a:r>
          </a:p>
          <a:p>
            <a:pPr eaLnBrk="1" hangingPunct="1">
              <a:spcBef>
                <a:spcPct val="70000"/>
              </a:spcBef>
            </a:pPr>
            <a:r>
              <a:rPr lang="en-US" dirty="0" smtClean="0"/>
              <a:t> </a:t>
            </a:r>
          </a:p>
          <a:p>
            <a:pPr eaLnBrk="1" hangingPunct="1">
              <a:spcBef>
                <a:spcPct val="70000"/>
              </a:spcBef>
            </a:pPr>
            <a:r>
              <a:rPr lang="en-US" dirty="0" smtClean="0"/>
              <a:t>Encourage group brainstorming, but grant the team the power of the technical veto</a:t>
            </a:r>
            <a:r>
              <a:rPr lang="en-US" baseline="0" dirty="0" smtClean="0"/>
              <a:t> (which f</a:t>
            </a:r>
            <a:r>
              <a:rPr lang="en-US" dirty="0" smtClean="0"/>
              <a:t>orces a team dialogue to address the issues).</a:t>
            </a:r>
          </a:p>
          <a:p>
            <a:pPr eaLnBrk="1" hangingPunct="1">
              <a:spcBef>
                <a:spcPct val="70000"/>
              </a:spcBef>
            </a:pPr>
            <a:r>
              <a:rPr lang="en-US" dirty="0" smtClean="0"/>
              <a:t> </a:t>
            </a:r>
          </a:p>
          <a:p>
            <a:pPr eaLnBrk="1" hangingPunct="1">
              <a:spcBef>
                <a:spcPct val="70000"/>
              </a:spcBef>
            </a:pPr>
            <a:r>
              <a:rPr lang="en-US" dirty="0" smtClean="0"/>
              <a:t>Rotate analysts among different functional areas</a:t>
            </a:r>
            <a:r>
              <a:rPr lang="en-US" baseline="0" dirty="0" smtClean="0">
                <a:ea typeface="ＭＳ Ｐゴシック" pitchFamily="34" charset="-128"/>
              </a:rPr>
              <a:t> in order to gain a breadth of domain expertise.</a:t>
            </a:r>
            <a:endParaRPr lang="en-US" dirty="0" smtClean="0"/>
          </a:p>
        </p:txBody>
      </p:sp>
      <p:sp>
        <p:nvSpPr>
          <p:cNvPr id="47108" name="Footer Placeholder 3"/>
          <p:cNvSpPr txBox="1">
            <a:spLocks noGrp="1"/>
          </p:cNvSpPr>
          <p:nvPr/>
        </p:nvSpPr>
        <p:spPr bwMode="auto">
          <a:xfrm>
            <a:off x="234950" y="8501063"/>
            <a:ext cx="2971800" cy="457200"/>
          </a:xfrm>
          <a:prstGeom prst="rect">
            <a:avLst/>
          </a:prstGeom>
          <a:noFill/>
          <a:ln>
            <a:miter lim="800000"/>
            <a:headEnd/>
            <a:tailEnd/>
          </a:ln>
        </p:spPr>
        <p:txBody>
          <a:bodyPr anchor="b"/>
          <a:lstStyle/>
          <a:p>
            <a:pPr eaLnBrk="0" hangingPunct="0">
              <a:defRPr/>
            </a:pPr>
            <a:r>
              <a:rPr lang="en-US" sz="600" b="1" kern="100" spc="50" dirty="0">
                <a:solidFill>
                  <a:schemeClr val="bg1">
                    <a:lumMod val="65000"/>
                  </a:schemeClr>
                </a:solidFill>
              </a:rPr>
              <a:t>Copyright © 2011, SAS Institute Inc. All rights reserved.</a:t>
            </a:r>
            <a:endParaRPr lang="en-US" sz="1200" b="1" kern="100" spc="50" dirty="0">
              <a:solidFill>
                <a:schemeClr val="bg1">
                  <a:lumMod val="65000"/>
                </a:schemeClr>
              </a:solidFill>
            </a:endParaRPr>
          </a:p>
        </p:txBody>
      </p:sp>
      <p:sp>
        <p:nvSpPr>
          <p:cNvPr id="47109" name="Slide Number Placeholder 4"/>
          <p:cNvSpPr txBox="1">
            <a:spLocks noGrp="1"/>
          </p:cNvSpPr>
          <p:nvPr/>
        </p:nvSpPr>
        <p:spPr bwMode="auto">
          <a:xfrm>
            <a:off x="3656013" y="8504238"/>
            <a:ext cx="2971800" cy="457200"/>
          </a:xfrm>
          <a:prstGeom prst="rect">
            <a:avLst/>
          </a:prstGeom>
          <a:noFill/>
          <a:ln>
            <a:miter lim="800000"/>
            <a:headEnd/>
            <a:tailEnd/>
          </a:ln>
        </p:spPr>
        <p:txBody>
          <a:bodyPr anchor="b"/>
          <a:lstStyle/>
          <a:p>
            <a:pPr algn="r">
              <a:defRPr/>
            </a:pPr>
            <a:fld id="{71871C34-3C52-44A7-AC2F-99A1B8C433FA}" type="slidenum">
              <a:rPr lang="en-US" sz="1200">
                <a:solidFill>
                  <a:schemeClr val="bg1">
                    <a:lumMod val="65000"/>
                  </a:schemeClr>
                </a:solidFill>
                <a:latin typeface="Arial"/>
              </a:rPr>
              <a:pPr algn="r">
                <a:defRPr/>
              </a:pPr>
              <a:t>34</a:t>
            </a:fld>
            <a:endParaRPr lang="en-US" sz="1200" dirty="0">
              <a:solidFill>
                <a:schemeClr val="bg1">
                  <a:lumMod val="65000"/>
                </a:schemeClr>
              </a:solidFill>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7108" name="Footer Placeholder 3"/>
          <p:cNvSpPr txBox="1">
            <a:spLocks noGrp="1"/>
          </p:cNvSpPr>
          <p:nvPr/>
        </p:nvSpPr>
        <p:spPr bwMode="auto">
          <a:xfrm>
            <a:off x="234950" y="8501063"/>
            <a:ext cx="2971800" cy="457200"/>
          </a:xfrm>
          <a:prstGeom prst="rect">
            <a:avLst/>
          </a:prstGeom>
          <a:noFill/>
          <a:ln>
            <a:miter lim="800000"/>
            <a:headEnd/>
            <a:tailEnd/>
          </a:ln>
        </p:spPr>
        <p:txBody>
          <a:bodyPr anchor="b"/>
          <a:lstStyle/>
          <a:p>
            <a:pPr eaLnBrk="0" hangingPunct="0">
              <a:defRPr/>
            </a:pPr>
            <a:r>
              <a:rPr lang="en-US" sz="600" b="1" kern="100" spc="50" dirty="0">
                <a:solidFill>
                  <a:schemeClr val="bg1">
                    <a:lumMod val="65000"/>
                  </a:schemeClr>
                </a:solidFill>
              </a:rPr>
              <a:t>Copyright © 2011, SAS Institute Inc. All rights reserved.</a:t>
            </a:r>
            <a:endParaRPr lang="en-US" sz="1200" b="1" kern="100" spc="50" dirty="0">
              <a:solidFill>
                <a:schemeClr val="bg1">
                  <a:lumMod val="65000"/>
                </a:schemeClr>
              </a:solidFill>
            </a:endParaRPr>
          </a:p>
        </p:txBody>
      </p:sp>
      <p:sp>
        <p:nvSpPr>
          <p:cNvPr id="47109" name="Slide Number Placeholder 4"/>
          <p:cNvSpPr txBox="1">
            <a:spLocks noGrp="1"/>
          </p:cNvSpPr>
          <p:nvPr/>
        </p:nvSpPr>
        <p:spPr bwMode="auto">
          <a:xfrm>
            <a:off x="3656013" y="8504238"/>
            <a:ext cx="2971800" cy="457200"/>
          </a:xfrm>
          <a:prstGeom prst="rect">
            <a:avLst/>
          </a:prstGeom>
          <a:noFill/>
          <a:ln>
            <a:miter lim="800000"/>
            <a:headEnd/>
            <a:tailEnd/>
          </a:ln>
        </p:spPr>
        <p:txBody>
          <a:bodyPr anchor="b"/>
          <a:lstStyle/>
          <a:p>
            <a:pPr algn="r">
              <a:defRPr/>
            </a:pPr>
            <a:fld id="{71871C34-3C52-44A7-AC2F-99A1B8C433FA}" type="slidenum">
              <a:rPr lang="en-US" sz="1200">
                <a:solidFill>
                  <a:schemeClr val="bg1">
                    <a:lumMod val="65000"/>
                  </a:schemeClr>
                </a:solidFill>
                <a:latin typeface="Arial"/>
              </a:rPr>
              <a:pPr algn="r">
                <a:defRPr/>
              </a:pPr>
              <a:t>35</a:t>
            </a:fld>
            <a:endParaRPr lang="en-US" sz="1200" dirty="0">
              <a:solidFill>
                <a:schemeClr val="bg1">
                  <a:lumMod val="65000"/>
                </a:schemeClr>
              </a:solidFill>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endParaRPr lang="en-US" dirty="0" smtClean="0">
              <a:latin typeface="Arial" charset="0"/>
              <a:ea typeface="ＭＳ Ｐゴシック"/>
              <a:cs typeface="Arial" charset="0"/>
            </a:endParaRPr>
          </a:p>
        </p:txBody>
      </p:sp>
      <p:sp>
        <p:nvSpPr>
          <p:cNvPr id="4" name="Footer Placeholder 3"/>
          <p:cNvSpPr>
            <a:spLocks noGrp="1"/>
          </p:cNvSpPr>
          <p:nvPr>
            <p:ph type="ftr" sz="quarter" idx="4"/>
          </p:nvPr>
        </p:nvSpPr>
        <p:spPr/>
        <p:txBody>
          <a:bodyPr/>
          <a:lstStyle/>
          <a:p>
            <a:pPr>
              <a:defRPr/>
            </a:pPr>
            <a:r>
              <a:rPr lang="en-US"/>
              <a:t>Copyright © 2011, SAS Institute Inc. All rights reserved.</a:t>
            </a:r>
            <a:endParaRPr lang="en-US" sz="1200"/>
          </a:p>
        </p:txBody>
      </p:sp>
      <p:sp>
        <p:nvSpPr>
          <p:cNvPr id="5" name="Slide Number Placeholder 4"/>
          <p:cNvSpPr>
            <a:spLocks noGrp="1"/>
          </p:cNvSpPr>
          <p:nvPr>
            <p:ph type="sldNum" sz="quarter" idx="5"/>
          </p:nvPr>
        </p:nvSpPr>
        <p:spPr/>
        <p:txBody>
          <a:bodyPr/>
          <a:lstStyle/>
          <a:p>
            <a:pPr>
              <a:defRPr/>
            </a:pPr>
            <a:fld id="{6768981D-8E81-48B0-A65C-2F5894633655}" type="slidenum">
              <a:rPr lang="en-US"/>
              <a:pPr>
                <a:defRPr/>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pPr marL="0" lvl="1" defTabSz="887413"/>
            <a:r>
              <a:rPr lang="en-US" sz="1700" dirty="0" smtClean="0">
                <a:latin typeface="Arial" charset="0"/>
                <a:ea typeface="ＭＳ Ｐゴシック"/>
                <a:cs typeface="Arial" charset="0"/>
              </a:rPr>
              <a:t>New methods and techniques are being advanced from industry as well as academia. Solutions to complex problems often span multiple analytical disciplines and industry domains.</a:t>
            </a:r>
          </a:p>
        </p:txBody>
      </p:sp>
      <p:sp>
        <p:nvSpPr>
          <p:cNvPr id="4" name="Footer Placeholder 3"/>
          <p:cNvSpPr>
            <a:spLocks noGrp="1"/>
          </p:cNvSpPr>
          <p:nvPr>
            <p:ph type="ftr" sz="quarter" idx="4"/>
          </p:nvPr>
        </p:nvSpPr>
        <p:spPr/>
        <p:txBody>
          <a:bodyPr/>
          <a:lstStyle/>
          <a:p>
            <a:pPr>
              <a:defRPr/>
            </a:pPr>
            <a:r>
              <a:rPr lang="en-US" dirty="0"/>
              <a:t>Copyright © 2011, SAS Institute Inc. All rights reserved.</a:t>
            </a:r>
            <a:endParaRPr lang="en-US" sz="1200" dirty="0">
              <a:latin typeface=" arial"/>
            </a:endParaRPr>
          </a:p>
        </p:txBody>
      </p:sp>
      <p:sp>
        <p:nvSpPr>
          <p:cNvPr id="5" name="Slide Number Placeholder 4"/>
          <p:cNvSpPr>
            <a:spLocks noGrp="1"/>
          </p:cNvSpPr>
          <p:nvPr>
            <p:ph type="sldNum" sz="quarter" idx="5"/>
          </p:nvPr>
        </p:nvSpPr>
        <p:spPr/>
        <p:txBody>
          <a:bodyPr/>
          <a:lstStyle/>
          <a:p>
            <a:pPr>
              <a:defRPr/>
            </a:pPr>
            <a:fld id="{598E3655-8CE0-44A4-8756-493B4F9D7C96}" type="slidenum">
              <a:rPr lang="en-US"/>
              <a:pPr>
                <a:defRPr/>
              </a:pPr>
              <a:t>12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endParaRPr lang="en-US" dirty="0" smtClean="0">
              <a:latin typeface="Arial" charset="0"/>
              <a:ea typeface="ＭＳ Ｐゴシック"/>
              <a:cs typeface="Arial" charset="0"/>
            </a:endParaRPr>
          </a:p>
        </p:txBody>
      </p:sp>
      <p:sp>
        <p:nvSpPr>
          <p:cNvPr id="4" name="Footer Placeholder 3"/>
          <p:cNvSpPr>
            <a:spLocks noGrp="1"/>
          </p:cNvSpPr>
          <p:nvPr>
            <p:ph type="ftr" sz="quarter" idx="4"/>
          </p:nvPr>
        </p:nvSpPr>
        <p:spPr/>
        <p:txBody>
          <a:bodyPr/>
          <a:lstStyle/>
          <a:p>
            <a:pPr>
              <a:defRPr/>
            </a:pPr>
            <a:r>
              <a:rPr lang="en-US" dirty="0"/>
              <a:t>Copyright © 2011, SAS Institute Inc. All rights reserved.</a:t>
            </a:r>
            <a:endParaRPr lang="en-US" sz="1200" dirty="0"/>
          </a:p>
        </p:txBody>
      </p:sp>
      <p:sp>
        <p:nvSpPr>
          <p:cNvPr id="5" name="Slide Number Placeholder 4"/>
          <p:cNvSpPr>
            <a:spLocks noGrp="1"/>
          </p:cNvSpPr>
          <p:nvPr>
            <p:ph type="sldNum" sz="quarter" idx="5"/>
          </p:nvPr>
        </p:nvSpPr>
        <p:spPr/>
        <p:txBody>
          <a:bodyPr/>
          <a:lstStyle/>
          <a:p>
            <a:pPr>
              <a:defRPr/>
            </a:pPr>
            <a:fld id="{6768981D-8E81-48B0-A65C-2F5894633655}" type="slidenum">
              <a:rPr lang="en-US"/>
              <a:pPr>
                <a:defRPr/>
              </a:pPr>
              <a:t>13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r>
              <a:rPr lang="en-US" sz="1800" b="1" dirty="0" smtClean="0">
                <a:latin typeface="Arial" charset="0"/>
                <a:ea typeface="ＭＳ Ｐゴシック"/>
                <a:cs typeface="Arial" charset="0"/>
              </a:rPr>
              <a:t>Increased adoption of analytics across an organization requires that analytic capabilities be put into the hands of a broader class of users (</a:t>
            </a:r>
            <a:r>
              <a:rPr lang="en-US" sz="1800" b="1" i="1" dirty="0" smtClean="0">
                <a:latin typeface="Arial" charset="0"/>
                <a:ea typeface="ＭＳ Ｐゴシック"/>
                <a:cs typeface="Arial" charset="0"/>
              </a:rPr>
              <a:t>The Democratization of Analytics</a:t>
            </a:r>
            <a:r>
              <a:rPr lang="en-US" sz="1800" b="1" dirty="0" smtClean="0">
                <a:latin typeface="Arial" charset="0"/>
                <a:ea typeface="ＭＳ Ｐゴシック"/>
                <a:cs typeface="Arial" charset="0"/>
              </a:rPr>
              <a:t>)</a:t>
            </a:r>
          </a:p>
          <a:p>
            <a:pPr lvl="1">
              <a:buFont typeface="Arial" charset="0"/>
              <a:buChar char="–"/>
            </a:pPr>
            <a:r>
              <a:rPr lang="en-US" sz="1800" dirty="0" smtClean="0">
                <a:latin typeface="Arial" charset="0"/>
                <a:ea typeface="ＭＳ Ｐゴシック"/>
                <a:cs typeface="Arial" charset="0"/>
              </a:rPr>
              <a:t>Due to the scarcity of high-end analytic talent and to the demand that analytics be leveraged more fully as part of the decision-making process, it is necessary to deploy analytical tools to business analysts as well as to statisticians and data scientists.</a:t>
            </a:r>
          </a:p>
        </p:txBody>
      </p:sp>
      <p:sp>
        <p:nvSpPr>
          <p:cNvPr id="4" name="Footer Placeholder 3"/>
          <p:cNvSpPr>
            <a:spLocks noGrp="1"/>
          </p:cNvSpPr>
          <p:nvPr>
            <p:ph type="ftr" sz="quarter" idx="4"/>
          </p:nvPr>
        </p:nvSpPr>
        <p:spPr/>
        <p:txBody>
          <a:bodyPr/>
          <a:lstStyle/>
          <a:p>
            <a:pPr>
              <a:defRPr/>
            </a:pPr>
            <a:r>
              <a:rPr lang="en-US" dirty="0"/>
              <a:t>Copyright © 2011, SAS Institute Inc. All rights reserved.</a:t>
            </a:r>
            <a:endParaRPr lang="en-US" sz="1200" dirty="0">
              <a:latin typeface=" arial"/>
            </a:endParaRPr>
          </a:p>
        </p:txBody>
      </p:sp>
      <p:sp>
        <p:nvSpPr>
          <p:cNvPr id="5" name="Slide Number Placeholder 4"/>
          <p:cNvSpPr>
            <a:spLocks noGrp="1"/>
          </p:cNvSpPr>
          <p:nvPr>
            <p:ph type="sldNum" sz="quarter" idx="5"/>
          </p:nvPr>
        </p:nvSpPr>
        <p:spPr/>
        <p:txBody>
          <a:bodyPr/>
          <a:lstStyle/>
          <a:p>
            <a:pPr>
              <a:defRPr/>
            </a:pPr>
            <a:fld id="{F6F4CD4C-74A1-4E73-AC74-E8C7B91640F6}" type="slidenum">
              <a:rPr lang="en-US"/>
              <a:pPr>
                <a:defRPr/>
              </a:pPr>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p:spPr>
        <p:txBody>
          <a:bodyPr/>
          <a:lstStyle/>
          <a:p>
            <a:r>
              <a:rPr lang="en-US" sz="1800" b="1" dirty="0" smtClean="0">
                <a:latin typeface="Arial" charset="0"/>
                <a:ea typeface="ＭＳ Ｐゴシック"/>
                <a:cs typeface="Arial" charset="0"/>
              </a:rPr>
              <a:t>Increased adoption of analytics across an organization requires that analytic capabilities be put into the hands of a broader class of users (</a:t>
            </a:r>
            <a:r>
              <a:rPr lang="en-US" sz="1800" b="1" i="1" dirty="0" smtClean="0">
                <a:latin typeface="Arial" charset="0"/>
                <a:ea typeface="ＭＳ Ｐゴシック"/>
                <a:cs typeface="Arial" charset="0"/>
              </a:rPr>
              <a:t>The Democratization of Analytics</a:t>
            </a:r>
            <a:r>
              <a:rPr lang="en-US" sz="1800" b="1" dirty="0" smtClean="0">
                <a:latin typeface="Arial" charset="0"/>
                <a:ea typeface="ＭＳ Ｐゴシック"/>
                <a:cs typeface="Arial" charset="0"/>
              </a:rPr>
              <a:t>)</a:t>
            </a:r>
          </a:p>
          <a:p>
            <a:pPr lvl="1">
              <a:buFont typeface="Arial" charset="0"/>
              <a:buChar char="–"/>
            </a:pPr>
            <a:r>
              <a:rPr lang="en-US" sz="1800" dirty="0" smtClean="0">
                <a:latin typeface="Arial" charset="0"/>
                <a:ea typeface="ＭＳ Ｐゴシック"/>
                <a:cs typeface="Arial" charset="0"/>
              </a:rPr>
              <a:t>Due to the scarcity of high-end analytic talent and to the demand that analytics be leveraged more fully as part of the decision-making process, it is necessary to deploy analytical tools to business analysts as well as to statisticians and data scientists.</a:t>
            </a:r>
          </a:p>
        </p:txBody>
      </p:sp>
      <p:sp>
        <p:nvSpPr>
          <p:cNvPr id="4" name="Footer Placeholder 3"/>
          <p:cNvSpPr>
            <a:spLocks noGrp="1"/>
          </p:cNvSpPr>
          <p:nvPr>
            <p:ph type="ftr" sz="quarter" idx="4"/>
          </p:nvPr>
        </p:nvSpPr>
        <p:spPr/>
        <p:txBody>
          <a:bodyPr/>
          <a:lstStyle/>
          <a:p>
            <a:pPr>
              <a:defRPr/>
            </a:pPr>
            <a:r>
              <a:rPr lang="en-US" dirty="0"/>
              <a:t>Copyright © 2011, SAS Institute Inc. All </a:t>
            </a:r>
            <a:r>
              <a:rPr lang="en-US" spc="40" dirty="0"/>
              <a:t>rights</a:t>
            </a:r>
            <a:r>
              <a:rPr lang="en-US" dirty="0"/>
              <a:t> reserved.</a:t>
            </a:r>
            <a:endParaRPr lang="en-US" sz="1200" dirty="0">
              <a:latin typeface="Arial"/>
            </a:endParaRPr>
          </a:p>
        </p:txBody>
      </p:sp>
      <p:sp>
        <p:nvSpPr>
          <p:cNvPr id="5" name="Slide Number Placeholder 4"/>
          <p:cNvSpPr>
            <a:spLocks noGrp="1"/>
          </p:cNvSpPr>
          <p:nvPr>
            <p:ph type="sldNum" sz="quarter" idx="5"/>
          </p:nvPr>
        </p:nvSpPr>
        <p:spPr/>
        <p:txBody>
          <a:bodyPr/>
          <a:lstStyle/>
          <a:p>
            <a:pPr>
              <a:defRPr/>
            </a:pPr>
            <a:fld id="{27400986-364F-4BCE-B3F4-AAE67148E676}" type="slidenum">
              <a:rPr lang="en-US"/>
              <a:pPr>
                <a:defRPr/>
              </a:pPr>
              <a:t>15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pPr lvl="1">
              <a:buFont typeface="Arial" charset="0"/>
              <a:buChar char="–"/>
            </a:pPr>
            <a:r>
              <a:rPr lang="en-US" sz="1700" dirty="0" smtClean="0">
                <a:latin typeface="Arial" charset="0"/>
                <a:ea typeface="ＭＳ Ｐゴシック"/>
                <a:cs typeface="Arial" charset="0"/>
              </a:rPr>
              <a:t>Studies have shown that greater than 80% of an organization’s data can be unstructured data.  In this competitive economic environment, it is critical for companies to be able to leverage analytics to unlock the information contained in unstructured data.</a:t>
            </a:r>
          </a:p>
          <a:p>
            <a:pPr lvl="1">
              <a:buFont typeface="Arial" charset="0"/>
              <a:buChar char="–"/>
            </a:pPr>
            <a:r>
              <a:rPr lang="en-US" sz="1700" dirty="0" smtClean="0">
                <a:latin typeface="Arial" charset="0"/>
                <a:ea typeface="ＭＳ Ｐゴシック"/>
                <a:cs typeface="Arial" charset="0"/>
              </a:rPr>
              <a:t>Unstructured data needs to be combined with structured data for analysis</a:t>
            </a:r>
          </a:p>
        </p:txBody>
      </p:sp>
      <p:sp>
        <p:nvSpPr>
          <p:cNvPr id="4" name="Footer Placeholder 3"/>
          <p:cNvSpPr>
            <a:spLocks noGrp="1"/>
          </p:cNvSpPr>
          <p:nvPr>
            <p:ph type="ftr" sz="quarter" idx="4"/>
          </p:nvPr>
        </p:nvSpPr>
        <p:spPr/>
        <p:txBody>
          <a:bodyPr/>
          <a:lstStyle/>
          <a:p>
            <a:pPr>
              <a:defRPr/>
            </a:pPr>
            <a:r>
              <a:rPr lang="en-US" dirty="0"/>
              <a:t>Copyright © 2011, SAS Institute Inc. All rights reserved.</a:t>
            </a:r>
            <a:endParaRPr lang="en-US" sz="1200" dirty="0">
              <a:latin typeface=" arial"/>
            </a:endParaRPr>
          </a:p>
        </p:txBody>
      </p:sp>
      <p:sp>
        <p:nvSpPr>
          <p:cNvPr id="5" name="Slide Number Placeholder 4"/>
          <p:cNvSpPr>
            <a:spLocks noGrp="1"/>
          </p:cNvSpPr>
          <p:nvPr>
            <p:ph type="sldNum" sz="quarter" idx="5"/>
          </p:nvPr>
        </p:nvSpPr>
        <p:spPr/>
        <p:txBody>
          <a:bodyPr/>
          <a:lstStyle/>
          <a:p>
            <a:pPr>
              <a:defRPr/>
            </a:pPr>
            <a:fld id="{12E86385-BB09-49ED-AFA1-A91ECC8A654D}" type="slidenum">
              <a:rPr lang="en-US"/>
              <a:pPr>
                <a:defRPr/>
              </a:pPr>
              <a:t>16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Footer Placeholder 3"/>
          <p:cNvSpPr>
            <a:spLocks noGrp="1"/>
          </p:cNvSpPr>
          <p:nvPr>
            <p:ph type="ftr" sz="quarter" idx="10"/>
          </p:nvPr>
        </p:nvSpPr>
        <p:spPr/>
        <p:txBody>
          <a:bodyPr/>
          <a:lstStyle/>
          <a:p>
            <a:r>
              <a:rPr lang="en-US" dirty="0" smtClean="0"/>
              <a:t>Copyright © 2011, SAS Institute Inc. All rights reserved.</a:t>
            </a:r>
            <a:endParaRPr lang="en-US" sz="1200" dirty="0"/>
          </a:p>
        </p:txBody>
      </p:sp>
      <p:sp>
        <p:nvSpPr>
          <p:cNvPr id="5" name="Slide Number Placeholder 4"/>
          <p:cNvSpPr>
            <a:spLocks noGrp="1"/>
          </p:cNvSpPr>
          <p:nvPr>
            <p:ph type="sldNum" sz="quarter" idx="11"/>
          </p:nvPr>
        </p:nvSpPr>
        <p:spPr/>
        <p:txBody>
          <a:bodyPr/>
          <a:lstStyle/>
          <a:p>
            <a:fld id="{52B3E39F-D57F-48FD-B428-85BDBB659B68}" type="slidenum">
              <a:rPr lang="en-US" smtClean="0"/>
              <a:pPr/>
              <a:t>17</a:t>
            </a:fld>
            <a:endParaRPr lang="en-US" dirty="0"/>
          </a:p>
        </p:txBody>
      </p:sp>
    </p:spTree>
    <p:extLst>
      <p:ext uri="{BB962C8B-B14F-4D97-AF65-F5344CB8AC3E}">
        <p14:creationId xmlns:p14="http://schemas.microsoft.com/office/powerpoint/2010/main" val="1513280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"Big data" is a popular term generally used to acknowledge the exponential growth, availability, and use of information (both structured and unstructured).  A lot has been written lately about the big data</a:t>
            </a:r>
            <a:r>
              <a:rPr lang="en-US" sz="1200" baseline="0" dirty="0" smtClean="0"/>
              <a:t> trend and how it </a:t>
            </a:r>
            <a:r>
              <a:rPr lang="en-US" sz="1200" dirty="0" smtClean="0"/>
              <a:t>will become a key basis of competition, innovation, and growth.</a:t>
            </a:r>
            <a:r>
              <a:rPr lang="en-US" sz="1200" baseline="0" dirty="0" smtClean="0"/>
              <a:t> </a:t>
            </a:r>
          </a:p>
          <a:p>
            <a:r>
              <a:rPr lang="en-US" sz="1200" baseline="0" dirty="0" smtClean="0"/>
              <a:t> </a:t>
            </a:r>
          </a:p>
          <a:p>
            <a:r>
              <a:rPr lang="en-US" sz="1200" baseline="0" dirty="0" smtClean="0"/>
              <a:t>How does SAS define or view the term “Big Data?”</a:t>
            </a:r>
          </a:p>
          <a:p>
            <a:r>
              <a:rPr lang="en-US" sz="1200" baseline="0" dirty="0" smtClean="0"/>
              <a:t> </a:t>
            </a:r>
          </a:p>
          <a:p>
            <a:r>
              <a:rPr lang="en-US" sz="1200" baseline="0" dirty="0" smtClean="0"/>
              <a:t>Big data is a relative term (and not an absolute term) - when an organization’s ability to handle, store, and analyze data (from a volume, variety, and velocity perspective) exceeds its current capacity (beyond its comfort zone), then it would qualify as having a “big data” problem.</a:t>
            </a:r>
          </a:p>
        </p:txBody>
      </p:sp>
      <p:sp>
        <p:nvSpPr>
          <p:cNvPr id="4" name="Footer Placeholder 3"/>
          <p:cNvSpPr>
            <a:spLocks noGrp="1"/>
          </p:cNvSpPr>
          <p:nvPr>
            <p:ph type="ftr" sz="quarter" idx="4"/>
          </p:nvPr>
        </p:nvSpPr>
        <p:spPr/>
        <p:txBody>
          <a:bodyPr/>
          <a:lstStyle/>
          <a:p>
            <a:pPr>
              <a:defRPr/>
            </a:pPr>
            <a:r>
              <a:rPr lang="en-US" dirty="0"/>
              <a:t>Copyright © 2011, SAS Institute Inc. All rights reserved.</a:t>
            </a:r>
          </a:p>
        </p:txBody>
      </p:sp>
      <p:sp>
        <p:nvSpPr>
          <p:cNvPr id="5" name="Slide Number Placeholder 4"/>
          <p:cNvSpPr>
            <a:spLocks noGrp="1"/>
          </p:cNvSpPr>
          <p:nvPr>
            <p:ph type="sldNum" sz="quarter" idx="5"/>
          </p:nvPr>
        </p:nvSpPr>
        <p:spPr/>
        <p:txBody>
          <a:bodyPr/>
          <a:lstStyle/>
          <a:p>
            <a:pPr>
              <a:defRPr/>
            </a:pPr>
            <a:fld id="{7BD8846A-CF99-4FBD-8E12-E930AAC776C5}" type="slidenum">
              <a:rPr lang="en-US"/>
              <a:pPr>
                <a:defRPr/>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8.jpg"/><Relationship Id="rId1" Type="http://schemas.openxmlformats.org/officeDocument/2006/relationships/slideMaster" Target="../slideMasters/slideMaster5.xml"/><Relationship Id="rId4" Type="http://schemas.openxmlformats.org/officeDocument/2006/relationships/image" Target="../media/image1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Line 47"/>
          <p:cNvSpPr>
            <a:spLocks noChangeShapeType="1"/>
          </p:cNvSpPr>
          <p:nvPr/>
        </p:nvSpPr>
        <p:spPr bwMode="auto">
          <a:xfrm>
            <a:off x="1252538" y="3198813"/>
            <a:ext cx="4805362" cy="0"/>
          </a:xfrm>
          <a:prstGeom prst="line">
            <a:avLst/>
          </a:prstGeom>
          <a:noFill/>
          <a:ln w="19050">
            <a:solidFill>
              <a:schemeClr val="accent5"/>
            </a:solidFill>
            <a:round/>
            <a:headEnd/>
            <a:tailEnd/>
          </a:ln>
          <a:effectLst/>
        </p:spPr>
        <p:txBody>
          <a:bodyPr/>
          <a:lstStyle/>
          <a:p>
            <a:pPr algn="ctr">
              <a:spcBef>
                <a:spcPct val="50000"/>
              </a:spcBef>
              <a:spcAft>
                <a:spcPct val="17000"/>
              </a:spcAft>
              <a:buClr>
                <a:schemeClr val="tx1"/>
              </a:buClr>
              <a:buFont typeface="Wingdings" pitchFamily="2" charset="2"/>
              <a:buNone/>
              <a:defRPr/>
            </a:pPr>
            <a:endParaRPr lang="en-US" dirty="0">
              <a:ea typeface="+mn-ea"/>
              <a:cs typeface="+mn-cs"/>
            </a:endParaRPr>
          </a:p>
        </p:txBody>
      </p:sp>
      <p:sp>
        <p:nvSpPr>
          <p:cNvPr id="5" name="Rectangle 5"/>
          <p:cNvSpPr/>
          <p:nvPr userDrawn="1"/>
        </p:nvSpPr>
        <p:spPr bwMode="auto">
          <a:xfrm>
            <a:off x="0" y="0"/>
            <a:ext cx="544513" cy="5143500"/>
          </a:xfrm>
          <a:prstGeom prst="rect">
            <a:avLst/>
          </a:prstGeom>
          <a:solidFill>
            <a:srgbClr val="FF8817"/>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dirty="0">
              <a:ea typeface="ＭＳ Ｐゴシック" pitchFamily="34" charset="-128"/>
              <a:cs typeface="+mn-cs"/>
            </a:endParaRPr>
          </a:p>
        </p:txBody>
      </p:sp>
      <p:sp>
        <p:nvSpPr>
          <p:cNvPr id="6" name="TextBox 7"/>
          <p:cNvSpPr txBox="1"/>
          <p:nvPr userDrawn="1"/>
        </p:nvSpPr>
        <p:spPr>
          <a:xfrm>
            <a:off x="2995613" y="4867275"/>
            <a:ext cx="3138487" cy="276225"/>
          </a:xfrm>
          <a:prstGeom prst="rect">
            <a:avLst/>
          </a:prstGeom>
          <a:noFill/>
        </p:spPr>
        <p:txBody>
          <a:bodyPr anchor="ctr">
            <a:spAutoFit/>
          </a:bodyPr>
          <a:lstStyle/>
          <a:p>
            <a:pPr algn="ctr" eaLnBrk="0" hangingPunct="0">
              <a:defRPr/>
            </a:pPr>
            <a:r>
              <a:rPr lang="en-US" sz="600" b="1" kern="300" spc="50" dirty="0">
                <a:solidFill>
                  <a:srgbClr val="C1C1C1"/>
                </a:solidFill>
                <a:latin typeface="Arial"/>
                <a:ea typeface="ＭＳ Ｐゴシック" pitchFamily="34" charset="-128"/>
                <a:cs typeface="Arial"/>
              </a:rPr>
              <a:t/>
            </a:r>
            <a:br>
              <a:rPr lang="en-US" sz="600" b="1" kern="300" spc="50" dirty="0">
                <a:solidFill>
                  <a:srgbClr val="C1C1C1"/>
                </a:solidFill>
                <a:latin typeface="Arial"/>
                <a:ea typeface="ＭＳ Ｐゴシック" pitchFamily="34" charset="-128"/>
                <a:cs typeface="Arial"/>
              </a:rPr>
            </a:br>
            <a:r>
              <a:rPr lang="en-US" sz="600" b="1" kern="300" spc="50" dirty="0">
                <a:solidFill>
                  <a:srgbClr val="C1C1C1"/>
                </a:solidFill>
                <a:latin typeface="Arial"/>
                <a:ea typeface="ＭＳ Ｐゴシック" pitchFamily="34" charset="-128"/>
                <a:cs typeface="Arial"/>
              </a:rPr>
              <a:t>Copyright © 2012, SAS Institute Inc. All rights reserved.</a:t>
            </a:r>
          </a:p>
        </p:txBody>
      </p:sp>
      <p:sp>
        <p:nvSpPr>
          <p:cNvPr id="23596" name="Rectangle 44"/>
          <p:cNvSpPr>
            <a:spLocks noGrp="1" noChangeArrowheads="1"/>
          </p:cNvSpPr>
          <p:nvPr>
            <p:ph type="ctrTitle" sz="quarter"/>
          </p:nvPr>
        </p:nvSpPr>
        <p:spPr>
          <a:xfrm>
            <a:off x="1143000" y="2199172"/>
            <a:ext cx="4914900" cy="1011944"/>
          </a:xfrm>
        </p:spPr>
        <p:txBody>
          <a:bodyPr anchor="b">
            <a:spAutoFit/>
          </a:bodyPr>
          <a:lstStyle>
            <a:lvl1pPr>
              <a:defRPr sz="3600" b="1" i="0" spc="0">
                <a:solidFill>
                  <a:srgbClr val="0053C3"/>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3200401"/>
            <a:ext cx="3810000" cy="326243"/>
          </a:xfrm>
        </p:spPr>
        <p:txBody>
          <a:bodyPr/>
          <a:lstStyle>
            <a:lvl1pPr marL="0" indent="0">
              <a:lnSpc>
                <a:spcPct val="95000"/>
              </a:lnSpc>
              <a:spcBef>
                <a:spcPct val="0"/>
              </a:spcBef>
              <a:spcAft>
                <a:spcPct val="0"/>
              </a:spcAft>
              <a:buFont typeface="Wingdings" pitchFamily="2" charset="2"/>
              <a:buNone/>
              <a:defRPr sz="1600" baseline="0">
                <a:solidFill>
                  <a:schemeClr val="tx1"/>
                </a:solidFill>
                <a:latin typeface="Arial"/>
              </a:defRPr>
            </a:lvl1pPr>
          </a:lstStyle>
          <a:p>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iv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533400" y="4914900"/>
            <a:ext cx="2362200" cy="228600"/>
          </a:xfrm>
          <a:prstGeom prst="rect">
            <a:avLst/>
          </a:prstGeom>
          <a:noFill/>
          <a:ln w="9525">
            <a:noFill/>
            <a:miter lim="800000"/>
            <a:headEnd/>
            <a:tailEnd/>
          </a:ln>
          <a:effectLst/>
        </p:spPr>
        <p:txBody>
          <a:bodyPr anchor="b"/>
          <a:lstStyle/>
          <a:p>
            <a:pPr eaLnBrk="0" hangingPunct="0">
              <a:defRPr/>
            </a:pPr>
            <a:endParaRPr lang="en-US" sz="600" dirty="0">
              <a:solidFill>
                <a:srgbClr val="4A91D4"/>
              </a:solidFill>
              <a:latin typeface="Arial"/>
              <a:ea typeface="ＭＳ Ｐゴシック" pitchFamily="-112" charset="-128"/>
              <a:cs typeface="ＭＳ Ｐゴシック" pitchFamily="-112" charset="-128"/>
            </a:endParaRPr>
          </a:p>
        </p:txBody>
      </p:sp>
      <p:sp>
        <p:nvSpPr>
          <p:cNvPr id="5" name="Line 47"/>
          <p:cNvSpPr>
            <a:spLocks noChangeShapeType="1"/>
          </p:cNvSpPr>
          <p:nvPr/>
        </p:nvSpPr>
        <p:spPr bwMode="auto">
          <a:xfrm>
            <a:off x="1252538" y="3198813"/>
            <a:ext cx="4805362" cy="0"/>
          </a:xfrm>
          <a:prstGeom prst="line">
            <a:avLst/>
          </a:prstGeom>
          <a:noFill/>
          <a:ln w="19050">
            <a:solidFill>
              <a:schemeClr val="bg1"/>
            </a:solidFill>
            <a:round/>
            <a:headEnd/>
            <a:tailEnd/>
          </a:ln>
          <a:effectLst/>
        </p:spPr>
        <p:txBody>
          <a:bodyPr/>
          <a:lstStyle/>
          <a:p>
            <a:pPr algn="ctr">
              <a:spcBef>
                <a:spcPct val="50000"/>
              </a:spcBef>
              <a:spcAft>
                <a:spcPct val="17000"/>
              </a:spcAft>
              <a:buClr>
                <a:schemeClr val="tx1"/>
              </a:buClr>
              <a:buFont typeface="Wingdings" pitchFamily="2" charset="2"/>
              <a:buNone/>
              <a:defRPr/>
            </a:pPr>
            <a:endParaRPr lang="en-US" dirty="0">
              <a:ea typeface="+mn-ea"/>
              <a:cs typeface="+mn-cs"/>
            </a:endParaRPr>
          </a:p>
        </p:txBody>
      </p:sp>
      <p:sp>
        <p:nvSpPr>
          <p:cNvPr id="6" name="TextBox 6"/>
          <p:cNvSpPr txBox="1"/>
          <p:nvPr userDrawn="1"/>
        </p:nvSpPr>
        <p:spPr>
          <a:xfrm>
            <a:off x="2995613" y="4867275"/>
            <a:ext cx="3138487" cy="276225"/>
          </a:xfrm>
          <a:prstGeom prst="rect">
            <a:avLst/>
          </a:prstGeom>
          <a:noFill/>
        </p:spPr>
        <p:txBody>
          <a:bodyPr anchor="ctr">
            <a:spAutoFit/>
          </a:bodyPr>
          <a:lstStyle/>
          <a:p>
            <a:pPr algn="ctr" eaLnBrk="0" hangingPunct="0">
              <a:defRPr/>
            </a:pPr>
            <a:r>
              <a:rPr lang="en-US" sz="600" b="1" kern="300" spc="50" dirty="0">
                <a:solidFill>
                  <a:srgbClr val="00539B"/>
                </a:solidFill>
                <a:latin typeface="Arial"/>
                <a:ea typeface="ＭＳ Ｐゴシック" pitchFamily="34" charset="-128"/>
                <a:cs typeface="Arial"/>
              </a:rPr>
              <a:t/>
            </a:r>
            <a:br>
              <a:rPr lang="en-US" sz="600" b="1" kern="300" spc="50" dirty="0">
                <a:solidFill>
                  <a:srgbClr val="00539B"/>
                </a:solidFill>
                <a:latin typeface="Arial"/>
                <a:ea typeface="ＭＳ Ｐゴシック" pitchFamily="34" charset="-128"/>
                <a:cs typeface="Arial"/>
              </a:rPr>
            </a:br>
            <a:r>
              <a:rPr lang="en-US" sz="600" b="1" kern="300" spc="50" dirty="0">
                <a:solidFill>
                  <a:srgbClr val="00539B"/>
                </a:solidFill>
                <a:latin typeface="Arial"/>
                <a:ea typeface="ＭＳ Ｐゴシック" pitchFamily="34" charset="-128"/>
                <a:cs typeface="Arial"/>
              </a:rPr>
              <a:t>Copyright © 2012, SAS Institute Inc. All rights reserved.</a:t>
            </a:r>
          </a:p>
        </p:txBody>
      </p:sp>
      <p:sp>
        <p:nvSpPr>
          <p:cNvPr id="23596" name="Rectangle 44"/>
          <p:cNvSpPr>
            <a:spLocks noGrp="1" noChangeArrowheads="1"/>
          </p:cNvSpPr>
          <p:nvPr>
            <p:ph type="ctrTitle" sz="quarter"/>
          </p:nvPr>
        </p:nvSpPr>
        <p:spPr>
          <a:xfrm>
            <a:off x="1143000" y="2199172"/>
            <a:ext cx="4914900" cy="1011944"/>
          </a:xfrm>
        </p:spPr>
        <p:txBody>
          <a:bodyPr anchor="b">
            <a:spAutoFit/>
          </a:bodyPr>
          <a:lstStyle>
            <a:lvl1pPr>
              <a:defRPr sz="3600" b="1" i="0" spc="0">
                <a:solidFill>
                  <a:schemeClr val="bg1"/>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3200401"/>
            <a:ext cx="3810000" cy="326243"/>
          </a:xfrm>
        </p:spPr>
        <p:txBody>
          <a:bodyPr/>
          <a:lstStyle>
            <a:lvl1pPr marL="0" indent="0">
              <a:lnSpc>
                <a:spcPct val="95000"/>
              </a:lnSpc>
              <a:spcBef>
                <a:spcPct val="0"/>
              </a:spcBef>
              <a:spcAft>
                <a:spcPct val="0"/>
              </a:spcAft>
              <a:buFont typeface="Wingdings" pitchFamily="2" charset="2"/>
              <a:buNone/>
              <a:defRPr sz="1600" baseline="0">
                <a:solidFill>
                  <a:schemeClr val="bg1"/>
                </a:solidFill>
                <a:latin typeface="Arial"/>
              </a:defRPr>
            </a:lvl1pPr>
          </a:lstStyle>
          <a:p>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ull Coverage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19"/>
          <p:cNvGrpSpPr>
            <a:grpSpLocks/>
          </p:cNvGrpSpPr>
          <p:nvPr userDrawn="1"/>
        </p:nvGrpSpPr>
        <p:grpSpPr bwMode="auto">
          <a:xfrm>
            <a:off x="1323975" y="4733925"/>
            <a:ext cx="1654175" cy="166688"/>
            <a:chOff x="1195324" y="673735"/>
            <a:chExt cx="4235450" cy="428625"/>
          </a:xfrm>
        </p:grpSpPr>
        <p:sp>
          <p:nvSpPr>
            <p:cNvPr id="5" name="Freeform 22"/>
            <p:cNvSpPr>
              <a:spLocks/>
            </p:cNvSpPr>
            <p:nvPr/>
          </p:nvSpPr>
          <p:spPr bwMode="auto">
            <a:xfrm>
              <a:off x="1195324" y="681899"/>
              <a:ext cx="528415" cy="412296"/>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6" name="Freeform 23"/>
            <p:cNvSpPr>
              <a:spLocks/>
            </p:cNvSpPr>
            <p:nvPr/>
          </p:nvSpPr>
          <p:spPr bwMode="auto">
            <a:xfrm>
              <a:off x="1731869" y="681899"/>
              <a:ext cx="524352" cy="412296"/>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7" name="Freeform 24"/>
            <p:cNvSpPr>
              <a:spLocks/>
            </p:cNvSpPr>
            <p:nvPr/>
          </p:nvSpPr>
          <p:spPr bwMode="auto">
            <a:xfrm>
              <a:off x="2264350" y="681899"/>
              <a:ext cx="528415" cy="412296"/>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8" name="Rectangle 25"/>
            <p:cNvSpPr>
              <a:spLocks noChangeArrowheads="1"/>
            </p:cNvSpPr>
            <p:nvPr/>
          </p:nvSpPr>
          <p:spPr bwMode="auto">
            <a:xfrm>
              <a:off x="2809024" y="975813"/>
              <a:ext cx="101617" cy="118383"/>
            </a:xfrm>
            <a:prstGeom prst="rect">
              <a:avLst/>
            </a:prstGeom>
            <a:solidFill>
              <a:schemeClr val="bg1"/>
            </a:solidFill>
            <a:ln w="9525">
              <a:noFill/>
              <a:miter lim="800000"/>
              <a:headEnd/>
              <a:tailEnd/>
            </a:ln>
          </p:spPr>
          <p:txBody>
            <a:bodyPr/>
            <a:lstStyle/>
            <a:p>
              <a:pPr>
                <a:defRPr/>
              </a:pPr>
              <a:endParaRPr lang="en-US" dirty="0">
                <a:latin typeface="Arial" pitchFamily="34" charset="0"/>
                <a:ea typeface="ＭＳ Ｐゴシック" pitchFamily="34" charset="-128"/>
                <a:cs typeface="+mn-cs"/>
              </a:endParaRPr>
            </a:p>
          </p:txBody>
        </p:sp>
        <p:sp>
          <p:nvSpPr>
            <p:cNvPr id="9" name="Freeform 26"/>
            <p:cNvSpPr>
              <a:spLocks/>
            </p:cNvSpPr>
            <p:nvPr/>
          </p:nvSpPr>
          <p:spPr bwMode="auto">
            <a:xfrm>
              <a:off x="2967547" y="673735"/>
              <a:ext cx="304856"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0" name="Freeform 27"/>
            <p:cNvSpPr>
              <a:spLocks noEditPoints="1"/>
            </p:cNvSpPr>
            <p:nvPr/>
          </p:nvSpPr>
          <p:spPr bwMode="auto">
            <a:xfrm>
              <a:off x="3308984" y="673735"/>
              <a:ext cx="317049"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1" name="Freeform 28"/>
            <p:cNvSpPr>
              <a:spLocks/>
            </p:cNvSpPr>
            <p:nvPr/>
          </p:nvSpPr>
          <p:spPr bwMode="auto">
            <a:xfrm>
              <a:off x="3670747" y="673735"/>
              <a:ext cx="300790"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2" name="Rectangle 29"/>
            <p:cNvSpPr>
              <a:spLocks noChangeArrowheads="1"/>
            </p:cNvSpPr>
            <p:nvPr/>
          </p:nvSpPr>
          <p:spPr bwMode="auto">
            <a:xfrm>
              <a:off x="4032506" y="975813"/>
              <a:ext cx="101620" cy="118383"/>
            </a:xfrm>
            <a:prstGeom prst="rect">
              <a:avLst/>
            </a:prstGeom>
            <a:solidFill>
              <a:schemeClr val="bg1"/>
            </a:solidFill>
            <a:ln w="9525">
              <a:noFill/>
              <a:miter lim="800000"/>
              <a:headEnd/>
              <a:tailEnd/>
            </a:ln>
          </p:spPr>
          <p:txBody>
            <a:bodyPr/>
            <a:lstStyle/>
            <a:p>
              <a:pPr>
                <a:defRPr/>
              </a:pPr>
              <a:endParaRPr lang="en-US" dirty="0">
                <a:latin typeface="Arial" pitchFamily="34" charset="0"/>
                <a:ea typeface="ＭＳ Ｐゴシック" pitchFamily="34" charset="-128"/>
                <a:cs typeface="+mn-cs"/>
              </a:endParaRPr>
            </a:p>
          </p:txBody>
        </p:sp>
        <p:sp>
          <p:nvSpPr>
            <p:cNvPr id="13" name="Freeform 30"/>
            <p:cNvSpPr>
              <a:spLocks/>
            </p:cNvSpPr>
            <p:nvPr/>
          </p:nvSpPr>
          <p:spPr bwMode="auto">
            <a:xfrm>
              <a:off x="4191032" y="673735"/>
              <a:ext cx="317049"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5" name="Freeform 31"/>
            <p:cNvSpPr>
              <a:spLocks noEditPoints="1"/>
            </p:cNvSpPr>
            <p:nvPr/>
          </p:nvSpPr>
          <p:spPr bwMode="auto">
            <a:xfrm>
              <a:off x="4544663" y="673735"/>
              <a:ext cx="325179"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6" name="Freeform 32"/>
            <p:cNvSpPr>
              <a:spLocks/>
            </p:cNvSpPr>
            <p:nvPr/>
          </p:nvSpPr>
          <p:spPr bwMode="auto">
            <a:xfrm>
              <a:off x="4926747" y="673735"/>
              <a:ext cx="504027" cy="420461"/>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grpSp>
      <p:sp>
        <p:nvSpPr>
          <p:cNvPr id="17" name="Rectangle 31">
            <a:hlinkClick r:id="rId3"/>
          </p:cNvPr>
          <p:cNvSpPr/>
          <p:nvPr userDrawn="1"/>
        </p:nvSpPr>
        <p:spPr bwMode="auto">
          <a:xfrm>
            <a:off x="1257300" y="4676775"/>
            <a:ext cx="1806575" cy="284163"/>
          </a:xfrm>
          <a:prstGeom prst="rect">
            <a:avLst/>
          </a:prstGeom>
          <a:solidFill>
            <a:schemeClr val="bg1">
              <a:alpha val="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dirty="0">
              <a:ea typeface="ＭＳ Ｐゴシック" pitchFamily="34" charset="-128"/>
              <a:cs typeface="+mn-cs"/>
            </a:endParaRPr>
          </a:p>
        </p:txBody>
      </p:sp>
      <p:sp>
        <p:nvSpPr>
          <p:cNvPr id="18" name="TextBox 17"/>
          <p:cNvSpPr txBox="1"/>
          <p:nvPr userDrawn="1"/>
        </p:nvSpPr>
        <p:spPr>
          <a:xfrm>
            <a:off x="2995613" y="4867275"/>
            <a:ext cx="3138487" cy="276225"/>
          </a:xfrm>
          <a:prstGeom prst="rect">
            <a:avLst/>
          </a:prstGeom>
          <a:noFill/>
        </p:spPr>
        <p:txBody>
          <a:bodyPr anchor="ctr">
            <a:spAutoFit/>
          </a:bodyPr>
          <a:lstStyle/>
          <a:p>
            <a:pPr algn="ctr" eaLnBrk="0" hangingPunct="0">
              <a:defRPr/>
            </a:pPr>
            <a:r>
              <a:rPr lang="en-US" sz="600" b="1" kern="300" spc="50" dirty="0">
                <a:solidFill>
                  <a:srgbClr val="00539B"/>
                </a:solidFill>
                <a:latin typeface="Arial"/>
                <a:ea typeface="ＭＳ Ｐゴシック" pitchFamily="34" charset="-128"/>
                <a:cs typeface="Arial"/>
              </a:rPr>
              <a:t/>
            </a:r>
            <a:br>
              <a:rPr lang="en-US" sz="600" b="1" kern="300" spc="50" dirty="0">
                <a:solidFill>
                  <a:srgbClr val="00539B"/>
                </a:solidFill>
                <a:latin typeface="Arial"/>
                <a:ea typeface="ＭＳ Ｐゴシック" pitchFamily="34" charset="-128"/>
                <a:cs typeface="Arial"/>
              </a:rPr>
            </a:br>
            <a:r>
              <a:rPr lang="en-US" sz="600" b="1" kern="300" spc="50" dirty="0">
                <a:solidFill>
                  <a:srgbClr val="00539B"/>
                </a:solidFill>
                <a:latin typeface="Arial"/>
                <a:ea typeface="ＭＳ Ｐゴシック" pitchFamily="34" charset="-128"/>
                <a:cs typeface="Arial"/>
              </a:rPr>
              <a:t>Copyright © 2012, SAS Institute Inc. All rights reserved.</a:t>
            </a:r>
          </a:p>
        </p:txBody>
      </p:sp>
      <p:sp>
        <p:nvSpPr>
          <p:cNvPr id="2" name="Title 1"/>
          <p:cNvSpPr>
            <a:spLocks noGrp="1"/>
          </p:cNvSpPr>
          <p:nvPr>
            <p:ph type="title"/>
          </p:nvPr>
        </p:nvSpPr>
        <p:spPr>
          <a:xfrm>
            <a:off x="1208088" y="1571625"/>
            <a:ext cx="5408612" cy="752475"/>
          </a:xfrm>
        </p:spPr>
        <p:txBody>
          <a:bodyPr anchor="ctr"/>
          <a:lstStyle>
            <a:lvl1pPr algn="l">
              <a:defRPr baseline="0">
                <a:solidFill>
                  <a:srgbClr val="FFFFFF"/>
                </a:solidFill>
              </a:defRPr>
            </a:lvl1pPr>
          </a:lstStyle>
          <a:p>
            <a:r>
              <a:rPr lang="en-US" dirty="0" smtClean="0"/>
              <a:t>Click to edit Master title style</a:t>
            </a:r>
            <a:endParaRPr lang="en-US" dirty="0"/>
          </a:p>
        </p:txBody>
      </p:sp>
      <p:sp>
        <p:nvSpPr>
          <p:cNvPr id="14" name="Rectangle 45"/>
          <p:cNvSpPr>
            <a:spLocks noGrp="1" noChangeArrowheads="1"/>
          </p:cNvSpPr>
          <p:nvPr>
            <p:ph type="subTitle" sz="quarter" idx="1"/>
          </p:nvPr>
        </p:nvSpPr>
        <p:spPr>
          <a:xfrm>
            <a:off x="1226185" y="246916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a:defRPr>
            </a:lvl1pPr>
          </a:lstStyle>
          <a:p>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AS 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19"/>
          <p:cNvGrpSpPr>
            <a:grpSpLocks/>
          </p:cNvGrpSpPr>
          <p:nvPr userDrawn="1"/>
        </p:nvGrpSpPr>
        <p:grpSpPr bwMode="auto">
          <a:xfrm>
            <a:off x="1323975" y="4733925"/>
            <a:ext cx="1654175" cy="166688"/>
            <a:chOff x="1195324" y="673735"/>
            <a:chExt cx="4235450" cy="428625"/>
          </a:xfrm>
        </p:grpSpPr>
        <p:sp>
          <p:nvSpPr>
            <p:cNvPr id="6" name="Freeform 22"/>
            <p:cNvSpPr>
              <a:spLocks/>
            </p:cNvSpPr>
            <p:nvPr/>
          </p:nvSpPr>
          <p:spPr bwMode="auto">
            <a:xfrm>
              <a:off x="1195324" y="681899"/>
              <a:ext cx="528415" cy="412296"/>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7" name="Freeform 23"/>
            <p:cNvSpPr>
              <a:spLocks/>
            </p:cNvSpPr>
            <p:nvPr/>
          </p:nvSpPr>
          <p:spPr bwMode="auto">
            <a:xfrm>
              <a:off x="1731869" y="681899"/>
              <a:ext cx="524352" cy="412296"/>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8" name="Freeform 24"/>
            <p:cNvSpPr>
              <a:spLocks/>
            </p:cNvSpPr>
            <p:nvPr/>
          </p:nvSpPr>
          <p:spPr bwMode="auto">
            <a:xfrm>
              <a:off x="2264350" y="681899"/>
              <a:ext cx="528415" cy="412296"/>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9" name="Rectangle 25"/>
            <p:cNvSpPr>
              <a:spLocks noChangeArrowheads="1"/>
            </p:cNvSpPr>
            <p:nvPr/>
          </p:nvSpPr>
          <p:spPr bwMode="auto">
            <a:xfrm>
              <a:off x="2809024" y="975813"/>
              <a:ext cx="101617" cy="118383"/>
            </a:xfrm>
            <a:prstGeom prst="rect">
              <a:avLst/>
            </a:prstGeom>
            <a:solidFill>
              <a:schemeClr val="bg1"/>
            </a:solidFill>
            <a:ln w="9525">
              <a:noFill/>
              <a:miter lim="800000"/>
              <a:headEnd/>
              <a:tailEnd/>
            </a:ln>
          </p:spPr>
          <p:txBody>
            <a:bodyPr/>
            <a:lstStyle/>
            <a:p>
              <a:pPr>
                <a:defRPr/>
              </a:pPr>
              <a:endParaRPr lang="en-US" dirty="0">
                <a:latin typeface="Arial" pitchFamily="34" charset="0"/>
                <a:ea typeface="ＭＳ Ｐゴシック" pitchFamily="34" charset="-128"/>
                <a:cs typeface="+mn-cs"/>
              </a:endParaRPr>
            </a:p>
          </p:txBody>
        </p:sp>
        <p:sp>
          <p:nvSpPr>
            <p:cNvPr id="10" name="Freeform 26"/>
            <p:cNvSpPr>
              <a:spLocks/>
            </p:cNvSpPr>
            <p:nvPr/>
          </p:nvSpPr>
          <p:spPr bwMode="auto">
            <a:xfrm>
              <a:off x="2967547" y="673735"/>
              <a:ext cx="304856"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1" name="Freeform 27"/>
            <p:cNvSpPr>
              <a:spLocks noEditPoints="1"/>
            </p:cNvSpPr>
            <p:nvPr/>
          </p:nvSpPr>
          <p:spPr bwMode="auto">
            <a:xfrm>
              <a:off x="3308984" y="673735"/>
              <a:ext cx="317049"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2" name="Freeform 28"/>
            <p:cNvSpPr>
              <a:spLocks/>
            </p:cNvSpPr>
            <p:nvPr/>
          </p:nvSpPr>
          <p:spPr bwMode="auto">
            <a:xfrm>
              <a:off x="3670747" y="673735"/>
              <a:ext cx="300790"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3" name="Rectangle 29"/>
            <p:cNvSpPr>
              <a:spLocks noChangeArrowheads="1"/>
            </p:cNvSpPr>
            <p:nvPr/>
          </p:nvSpPr>
          <p:spPr bwMode="auto">
            <a:xfrm>
              <a:off x="4032506" y="975813"/>
              <a:ext cx="101620" cy="118383"/>
            </a:xfrm>
            <a:prstGeom prst="rect">
              <a:avLst/>
            </a:prstGeom>
            <a:solidFill>
              <a:schemeClr val="bg1"/>
            </a:solidFill>
            <a:ln w="9525">
              <a:noFill/>
              <a:miter lim="800000"/>
              <a:headEnd/>
              <a:tailEnd/>
            </a:ln>
          </p:spPr>
          <p:txBody>
            <a:bodyPr/>
            <a:lstStyle/>
            <a:p>
              <a:pPr>
                <a:defRPr/>
              </a:pPr>
              <a:endParaRPr lang="en-US" dirty="0">
                <a:latin typeface="Arial" pitchFamily="34" charset="0"/>
                <a:ea typeface="ＭＳ Ｐゴシック" pitchFamily="34" charset="-128"/>
                <a:cs typeface="+mn-cs"/>
              </a:endParaRPr>
            </a:p>
          </p:txBody>
        </p:sp>
        <p:sp>
          <p:nvSpPr>
            <p:cNvPr id="14" name="Freeform 30"/>
            <p:cNvSpPr>
              <a:spLocks/>
            </p:cNvSpPr>
            <p:nvPr/>
          </p:nvSpPr>
          <p:spPr bwMode="auto">
            <a:xfrm>
              <a:off x="4191032" y="673735"/>
              <a:ext cx="317049"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5" name="Freeform 31"/>
            <p:cNvSpPr>
              <a:spLocks noEditPoints="1"/>
            </p:cNvSpPr>
            <p:nvPr/>
          </p:nvSpPr>
          <p:spPr bwMode="auto">
            <a:xfrm>
              <a:off x="4544663" y="673735"/>
              <a:ext cx="325179"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6" name="Freeform 32"/>
            <p:cNvSpPr>
              <a:spLocks/>
            </p:cNvSpPr>
            <p:nvPr/>
          </p:nvSpPr>
          <p:spPr bwMode="auto">
            <a:xfrm>
              <a:off x="4926747" y="673735"/>
              <a:ext cx="504027" cy="420461"/>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grpSp>
      <p:sp>
        <p:nvSpPr>
          <p:cNvPr id="17" name="Rectangle 31">
            <a:hlinkClick r:id="rId3"/>
          </p:cNvPr>
          <p:cNvSpPr/>
          <p:nvPr userDrawn="1"/>
        </p:nvSpPr>
        <p:spPr bwMode="auto">
          <a:xfrm>
            <a:off x="1257300" y="4676775"/>
            <a:ext cx="1806575" cy="284163"/>
          </a:xfrm>
          <a:prstGeom prst="rect">
            <a:avLst/>
          </a:prstGeom>
          <a:solidFill>
            <a:schemeClr val="bg1">
              <a:alpha val="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dirty="0">
              <a:ea typeface="ＭＳ Ｐゴシック" pitchFamily="34" charset="-128"/>
              <a:cs typeface="+mn-cs"/>
            </a:endParaRPr>
          </a:p>
        </p:txBody>
      </p:sp>
      <p:sp>
        <p:nvSpPr>
          <p:cNvPr id="18" name="TextBox 18"/>
          <p:cNvSpPr txBox="1"/>
          <p:nvPr userDrawn="1"/>
        </p:nvSpPr>
        <p:spPr>
          <a:xfrm>
            <a:off x="2995613" y="4867275"/>
            <a:ext cx="3138487" cy="276225"/>
          </a:xfrm>
          <a:prstGeom prst="rect">
            <a:avLst/>
          </a:prstGeom>
          <a:noFill/>
        </p:spPr>
        <p:txBody>
          <a:bodyPr anchor="ctr">
            <a:spAutoFit/>
          </a:bodyPr>
          <a:lstStyle/>
          <a:p>
            <a:pPr algn="ctr" eaLnBrk="0" hangingPunct="0">
              <a:defRPr/>
            </a:pPr>
            <a:r>
              <a:rPr lang="en-US" sz="600" b="1" kern="300" spc="50" dirty="0">
                <a:solidFill>
                  <a:srgbClr val="00539B"/>
                </a:solidFill>
                <a:latin typeface="Arial"/>
                <a:ea typeface="ＭＳ Ｐゴシック" pitchFamily="34" charset="-128"/>
                <a:cs typeface="Arial"/>
              </a:rPr>
              <a:t/>
            </a:r>
            <a:br>
              <a:rPr lang="en-US" sz="600" b="1" kern="300" spc="50" dirty="0">
                <a:solidFill>
                  <a:srgbClr val="00539B"/>
                </a:solidFill>
                <a:latin typeface="Arial"/>
                <a:ea typeface="ＭＳ Ｐゴシック" pitchFamily="34" charset="-128"/>
                <a:cs typeface="Arial"/>
              </a:rPr>
            </a:br>
            <a:r>
              <a:rPr lang="en-US" sz="600" b="1" kern="300" spc="50" dirty="0">
                <a:solidFill>
                  <a:srgbClr val="00539B"/>
                </a:solidFill>
                <a:latin typeface="Arial"/>
                <a:ea typeface="ＭＳ Ｐゴシック" pitchFamily="34" charset="-128"/>
                <a:cs typeface="Arial"/>
              </a:rPr>
              <a:t>Copyright © 2012, SAS Institute Inc. All rights reserved.</a:t>
            </a:r>
          </a:p>
        </p:txBody>
      </p:sp>
      <p:sp>
        <p:nvSpPr>
          <p:cNvPr id="2" name="Title 1"/>
          <p:cNvSpPr>
            <a:spLocks noGrp="1"/>
          </p:cNvSpPr>
          <p:nvPr>
            <p:ph type="title"/>
          </p:nvPr>
        </p:nvSpPr>
        <p:spPr>
          <a:xfrm>
            <a:off x="1208088" y="1571625"/>
            <a:ext cx="5408612" cy="752475"/>
          </a:xfrm>
        </p:spPr>
        <p:txBody>
          <a:bodyPr anchor="ctr"/>
          <a:lstStyle>
            <a:lvl1pPr algn="l">
              <a:defRPr baseline="0">
                <a:solidFill>
                  <a:srgbClr val="FFFFFF"/>
                </a:solidFill>
              </a:defRPr>
            </a:lvl1pPr>
          </a:lstStyle>
          <a:p>
            <a:r>
              <a:rPr lang="en-US" dirty="0" smtClean="0"/>
              <a:t>Click to edit Master title style</a:t>
            </a:r>
            <a:endParaRPr lang="en-US" dirty="0"/>
          </a:p>
        </p:txBody>
      </p:sp>
      <p:sp>
        <p:nvSpPr>
          <p:cNvPr id="34" name="Text Placeholder 9"/>
          <p:cNvSpPr>
            <a:spLocks noGrp="1"/>
          </p:cNvSpPr>
          <p:nvPr>
            <p:ph type="body" sz="quarter" idx="11"/>
          </p:nvPr>
        </p:nvSpPr>
        <p:spPr>
          <a:xfrm>
            <a:off x="1527047" y="2914650"/>
            <a:ext cx="5633847" cy="1077218"/>
          </a:xfrm>
        </p:spPr>
        <p:txBody>
          <a:bodyPr/>
          <a:lstStyle>
            <a:lvl1pPr marL="0" indent="0" algn="l">
              <a:lnSpc>
                <a:spcPct val="100000"/>
              </a:lnSpc>
              <a:spcBef>
                <a:spcPts val="0"/>
              </a:spcBef>
              <a:spcAft>
                <a:spcPts val="0"/>
              </a:spcAft>
              <a:buNone/>
              <a:defRPr sz="1600" b="0" baseline="0">
                <a:solidFill>
                  <a:schemeClr val="bg1"/>
                </a:solidFill>
                <a:latin typeface="Arial"/>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5" name="Rectangle 45"/>
          <p:cNvSpPr>
            <a:spLocks noGrp="1" noChangeArrowheads="1"/>
          </p:cNvSpPr>
          <p:nvPr>
            <p:ph type="subTitle" sz="quarter" idx="1"/>
          </p:nvPr>
        </p:nvSpPr>
        <p:spPr>
          <a:xfrm>
            <a:off x="1226185" y="246916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a:defRPr>
            </a:lvl1pPr>
          </a:lstStyle>
          <a:p>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AS Closing Slide Alternativ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21"/>
          <p:cNvGrpSpPr>
            <a:grpSpLocks/>
          </p:cNvGrpSpPr>
          <p:nvPr userDrawn="1"/>
        </p:nvGrpSpPr>
        <p:grpSpPr bwMode="auto">
          <a:xfrm>
            <a:off x="3744913" y="4651375"/>
            <a:ext cx="1654175" cy="168275"/>
            <a:chOff x="1195324" y="673735"/>
            <a:chExt cx="4235450" cy="428625"/>
          </a:xfrm>
        </p:grpSpPr>
        <p:sp>
          <p:nvSpPr>
            <p:cNvPr id="5" name="Freeform 22"/>
            <p:cNvSpPr>
              <a:spLocks/>
            </p:cNvSpPr>
            <p:nvPr/>
          </p:nvSpPr>
          <p:spPr bwMode="auto">
            <a:xfrm>
              <a:off x="1195324" y="681822"/>
              <a:ext cx="528415" cy="412450"/>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6" name="Freeform 23"/>
            <p:cNvSpPr>
              <a:spLocks/>
            </p:cNvSpPr>
            <p:nvPr/>
          </p:nvSpPr>
          <p:spPr bwMode="auto">
            <a:xfrm>
              <a:off x="1731869" y="681822"/>
              <a:ext cx="524349" cy="412450"/>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7" name="Freeform 24"/>
            <p:cNvSpPr>
              <a:spLocks/>
            </p:cNvSpPr>
            <p:nvPr/>
          </p:nvSpPr>
          <p:spPr bwMode="auto">
            <a:xfrm>
              <a:off x="2264347" y="681822"/>
              <a:ext cx="528415" cy="412450"/>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8" name="Rectangle 25"/>
            <p:cNvSpPr>
              <a:spLocks noChangeArrowheads="1"/>
            </p:cNvSpPr>
            <p:nvPr/>
          </p:nvSpPr>
          <p:spPr bwMode="auto">
            <a:xfrm>
              <a:off x="2809021" y="977009"/>
              <a:ext cx="101620" cy="117264"/>
            </a:xfrm>
            <a:prstGeom prst="rect">
              <a:avLst/>
            </a:prstGeom>
            <a:solidFill>
              <a:schemeClr val="bg1"/>
            </a:solidFill>
            <a:ln w="9525">
              <a:noFill/>
              <a:miter lim="800000"/>
              <a:headEnd/>
              <a:tailEnd/>
            </a:ln>
          </p:spPr>
          <p:txBody>
            <a:bodyPr/>
            <a:lstStyle/>
            <a:p>
              <a:pPr>
                <a:defRPr/>
              </a:pPr>
              <a:endParaRPr lang="en-US" dirty="0">
                <a:latin typeface="Arial" pitchFamily="34" charset="0"/>
                <a:ea typeface="ＭＳ Ｐゴシック" pitchFamily="34" charset="-128"/>
                <a:cs typeface="+mn-cs"/>
              </a:endParaRPr>
            </a:p>
          </p:txBody>
        </p:sp>
        <p:sp>
          <p:nvSpPr>
            <p:cNvPr id="9" name="Freeform 26"/>
            <p:cNvSpPr>
              <a:spLocks/>
            </p:cNvSpPr>
            <p:nvPr/>
          </p:nvSpPr>
          <p:spPr bwMode="auto">
            <a:xfrm>
              <a:off x="2967547" y="673735"/>
              <a:ext cx="304854"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0" name="Freeform 27"/>
            <p:cNvSpPr>
              <a:spLocks noEditPoints="1"/>
            </p:cNvSpPr>
            <p:nvPr/>
          </p:nvSpPr>
          <p:spPr bwMode="auto">
            <a:xfrm>
              <a:off x="3308984" y="673735"/>
              <a:ext cx="317049"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1" name="Freeform 28"/>
            <p:cNvSpPr>
              <a:spLocks/>
            </p:cNvSpPr>
            <p:nvPr/>
          </p:nvSpPr>
          <p:spPr bwMode="auto">
            <a:xfrm>
              <a:off x="3670744" y="673735"/>
              <a:ext cx="300790"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2" name="Rectangle 29"/>
            <p:cNvSpPr>
              <a:spLocks noChangeArrowheads="1"/>
            </p:cNvSpPr>
            <p:nvPr/>
          </p:nvSpPr>
          <p:spPr bwMode="auto">
            <a:xfrm>
              <a:off x="4032506" y="977009"/>
              <a:ext cx="101617" cy="117264"/>
            </a:xfrm>
            <a:prstGeom prst="rect">
              <a:avLst/>
            </a:prstGeom>
            <a:solidFill>
              <a:schemeClr val="bg1"/>
            </a:solidFill>
            <a:ln w="9525">
              <a:noFill/>
              <a:miter lim="800000"/>
              <a:headEnd/>
              <a:tailEnd/>
            </a:ln>
          </p:spPr>
          <p:txBody>
            <a:bodyPr/>
            <a:lstStyle/>
            <a:p>
              <a:pPr>
                <a:defRPr/>
              </a:pPr>
              <a:endParaRPr lang="en-US" dirty="0">
                <a:latin typeface="Arial" pitchFamily="34" charset="0"/>
                <a:ea typeface="ＭＳ Ｐゴシック" pitchFamily="34" charset="-128"/>
                <a:cs typeface="+mn-cs"/>
              </a:endParaRPr>
            </a:p>
          </p:txBody>
        </p:sp>
        <p:sp>
          <p:nvSpPr>
            <p:cNvPr id="13" name="Freeform 30"/>
            <p:cNvSpPr>
              <a:spLocks/>
            </p:cNvSpPr>
            <p:nvPr/>
          </p:nvSpPr>
          <p:spPr bwMode="auto">
            <a:xfrm>
              <a:off x="4191030" y="673735"/>
              <a:ext cx="317049"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4" name="Freeform 31"/>
            <p:cNvSpPr>
              <a:spLocks noEditPoints="1"/>
            </p:cNvSpPr>
            <p:nvPr/>
          </p:nvSpPr>
          <p:spPr bwMode="auto">
            <a:xfrm>
              <a:off x="4544663" y="673735"/>
              <a:ext cx="325179"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5" name="Freeform 32"/>
            <p:cNvSpPr>
              <a:spLocks/>
            </p:cNvSpPr>
            <p:nvPr/>
          </p:nvSpPr>
          <p:spPr bwMode="auto">
            <a:xfrm>
              <a:off x="4926747" y="673735"/>
              <a:ext cx="504027" cy="420538"/>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grpSp>
      <p:sp>
        <p:nvSpPr>
          <p:cNvPr id="16" name="Rectangle 33">
            <a:hlinkClick r:id="rId3"/>
          </p:cNvPr>
          <p:cNvSpPr/>
          <p:nvPr userDrawn="1"/>
        </p:nvSpPr>
        <p:spPr bwMode="auto">
          <a:xfrm>
            <a:off x="3668713" y="4594225"/>
            <a:ext cx="1806575" cy="284163"/>
          </a:xfrm>
          <a:prstGeom prst="rect">
            <a:avLst/>
          </a:prstGeom>
          <a:solidFill>
            <a:schemeClr val="bg1">
              <a:alpha val="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dirty="0">
              <a:ea typeface="ＭＳ Ｐゴシック" pitchFamily="34" charset="-128"/>
              <a:cs typeface="+mn-cs"/>
            </a:endParaRPr>
          </a:p>
        </p:txBody>
      </p:sp>
      <p:sp>
        <p:nvSpPr>
          <p:cNvPr id="17" name="TextBox 17"/>
          <p:cNvSpPr txBox="1"/>
          <p:nvPr userDrawn="1"/>
        </p:nvSpPr>
        <p:spPr>
          <a:xfrm>
            <a:off x="2995613" y="4867275"/>
            <a:ext cx="3138487" cy="276225"/>
          </a:xfrm>
          <a:prstGeom prst="rect">
            <a:avLst/>
          </a:prstGeom>
          <a:noFill/>
        </p:spPr>
        <p:txBody>
          <a:bodyPr anchor="ctr">
            <a:spAutoFit/>
          </a:bodyPr>
          <a:lstStyle/>
          <a:p>
            <a:pPr algn="ctr" eaLnBrk="0" hangingPunct="0">
              <a:defRPr/>
            </a:pPr>
            <a:r>
              <a:rPr lang="en-US" sz="600" b="1" kern="300" spc="50" dirty="0">
                <a:solidFill>
                  <a:srgbClr val="00539B"/>
                </a:solidFill>
                <a:latin typeface="Arial"/>
                <a:ea typeface="ＭＳ Ｐゴシック" pitchFamily="34" charset="-128"/>
                <a:cs typeface="Arial"/>
              </a:rPr>
              <a:t/>
            </a:r>
            <a:br>
              <a:rPr lang="en-US" sz="600" b="1" kern="300" spc="50" dirty="0">
                <a:solidFill>
                  <a:srgbClr val="00539B"/>
                </a:solidFill>
                <a:latin typeface="Arial"/>
                <a:ea typeface="ＭＳ Ｐゴシック" pitchFamily="34" charset="-128"/>
                <a:cs typeface="Arial"/>
              </a:rPr>
            </a:br>
            <a:r>
              <a:rPr lang="en-US" sz="600" b="1" kern="300" spc="50" dirty="0">
                <a:solidFill>
                  <a:srgbClr val="00539B"/>
                </a:solidFill>
                <a:latin typeface="Arial"/>
                <a:ea typeface="ＭＳ Ｐゴシック" pitchFamily="34" charset="-128"/>
                <a:cs typeface="Arial"/>
              </a:rPr>
              <a:t>Copyright © 2012, SAS Institute Inc. All rights reserved.</a:t>
            </a:r>
          </a:p>
        </p:txBody>
      </p:sp>
      <p:sp>
        <p:nvSpPr>
          <p:cNvPr id="20" name="Text Placeholder 9"/>
          <p:cNvSpPr>
            <a:spLocks noGrp="1"/>
          </p:cNvSpPr>
          <p:nvPr>
            <p:ph type="body" sz="quarter" idx="11"/>
          </p:nvPr>
        </p:nvSpPr>
        <p:spPr>
          <a:xfrm>
            <a:off x="1755077" y="2914650"/>
            <a:ext cx="5633847" cy="1077218"/>
          </a:xfrm>
        </p:spPr>
        <p:txBody>
          <a:bodyPr/>
          <a:lstStyle>
            <a:lvl1pPr marL="0" indent="0" algn="ctr">
              <a:lnSpc>
                <a:spcPct val="100000"/>
              </a:lnSpc>
              <a:spcBef>
                <a:spcPts val="0"/>
              </a:spcBef>
              <a:spcAft>
                <a:spcPts val="0"/>
              </a:spcAft>
              <a:buNone/>
              <a:defRPr sz="1600" b="0" baseline="0">
                <a:solidFill>
                  <a:schemeClr val="bg1"/>
                </a:solidFill>
                <a:latin typeface="Arial"/>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Rectangle 45"/>
          <p:cNvSpPr>
            <a:spLocks noGrp="1" noChangeArrowheads="1"/>
          </p:cNvSpPr>
          <p:nvPr>
            <p:ph type="subTitle" sz="quarter" idx="1"/>
          </p:nvPr>
        </p:nvSpPr>
        <p:spPr>
          <a:xfrm>
            <a:off x="1752091" y="2469166"/>
            <a:ext cx="5639818" cy="355482"/>
          </a:xfrm>
        </p:spPr>
        <p:txBody>
          <a:bodyPr/>
          <a:lstStyle>
            <a:lvl1pPr marL="0" indent="0" algn="ctr">
              <a:lnSpc>
                <a:spcPct val="95000"/>
              </a:lnSpc>
              <a:spcBef>
                <a:spcPct val="0"/>
              </a:spcBef>
              <a:spcAft>
                <a:spcPct val="0"/>
              </a:spcAft>
              <a:buFont typeface="Wingdings" pitchFamily="2" charset="2"/>
              <a:buNone/>
              <a:defRPr sz="1800" b="1" baseline="0">
                <a:solidFill>
                  <a:srgbClr val="D9D9D9"/>
                </a:solidFill>
                <a:latin typeface="Arial"/>
              </a:defRPr>
            </a:lvl1pPr>
          </a:lstStyle>
          <a:p>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Line 47"/>
          <p:cNvSpPr>
            <a:spLocks noChangeShapeType="1"/>
          </p:cNvSpPr>
          <p:nvPr/>
        </p:nvSpPr>
        <p:spPr bwMode="auto">
          <a:xfrm>
            <a:off x="1252538" y="3198813"/>
            <a:ext cx="4805362" cy="0"/>
          </a:xfrm>
          <a:prstGeom prst="line">
            <a:avLst/>
          </a:prstGeom>
          <a:noFill/>
          <a:ln w="19050">
            <a:solidFill>
              <a:schemeClr val="accent5"/>
            </a:solidFill>
            <a:round/>
            <a:headEnd/>
            <a:tailEnd/>
          </a:ln>
          <a:effectLst/>
        </p:spPr>
        <p:txBody>
          <a:bodyPr/>
          <a:lstStyle/>
          <a:p>
            <a:pPr algn="ctr">
              <a:spcBef>
                <a:spcPct val="50000"/>
              </a:spcBef>
              <a:spcAft>
                <a:spcPct val="17000"/>
              </a:spcAft>
              <a:buClr>
                <a:schemeClr val="tx1"/>
              </a:buClr>
              <a:buFont typeface="Wingdings" pitchFamily="2" charset="2"/>
              <a:buNone/>
              <a:defRPr/>
            </a:pPr>
            <a:endParaRPr lang="en-US" dirty="0">
              <a:ea typeface="+mn-ea"/>
              <a:cs typeface="+mn-cs"/>
            </a:endParaRPr>
          </a:p>
        </p:txBody>
      </p:sp>
      <p:sp>
        <p:nvSpPr>
          <p:cNvPr id="5" name="Rectangle 15"/>
          <p:cNvSpPr>
            <a:spLocks noChangeArrowheads="1"/>
          </p:cNvSpPr>
          <p:nvPr userDrawn="1"/>
        </p:nvSpPr>
        <p:spPr bwMode="auto">
          <a:xfrm>
            <a:off x="2819400" y="4914900"/>
            <a:ext cx="3505200" cy="228600"/>
          </a:xfrm>
          <a:prstGeom prst="rect">
            <a:avLst/>
          </a:prstGeom>
          <a:noFill/>
          <a:ln w="9525">
            <a:noFill/>
            <a:miter lim="800000"/>
            <a:headEnd/>
            <a:tailEnd/>
          </a:ln>
          <a:effectLst/>
        </p:spPr>
        <p:txBody>
          <a:bodyPr anchor="b"/>
          <a:lstStyle/>
          <a:p>
            <a:pPr algn="ctr" eaLnBrk="0" hangingPunct="0">
              <a:defRPr/>
            </a:pPr>
            <a:r>
              <a:rPr lang="en-US" sz="600" b="1" kern="300" spc="50" dirty="0">
                <a:solidFill>
                  <a:srgbClr val="C1C1C1"/>
                </a:solidFill>
                <a:latin typeface="Arial"/>
                <a:ea typeface="ＭＳ Ｐゴシック" pitchFamily="34" charset="-128"/>
                <a:cs typeface="Arial"/>
              </a:rPr>
              <a:t/>
            </a:r>
            <a:br>
              <a:rPr lang="en-US" sz="600" b="1" kern="300" spc="50" dirty="0">
                <a:solidFill>
                  <a:srgbClr val="C1C1C1"/>
                </a:solidFill>
                <a:latin typeface="Arial"/>
                <a:ea typeface="ＭＳ Ｐゴシック" pitchFamily="34" charset="-128"/>
                <a:cs typeface="Arial"/>
              </a:rPr>
            </a:br>
            <a:r>
              <a:rPr lang="en-US" sz="600" b="1" kern="300" spc="50" dirty="0">
                <a:solidFill>
                  <a:srgbClr val="C1C1C1"/>
                </a:solidFill>
                <a:latin typeface="Arial"/>
                <a:ea typeface="ＭＳ Ｐゴシック" pitchFamily="34" charset="-128"/>
                <a:cs typeface="Arial"/>
              </a:rPr>
              <a:t>Copyright © 2012, SAS Institute Inc. All rights reserved.</a:t>
            </a:r>
          </a:p>
        </p:txBody>
      </p:sp>
      <p:sp>
        <p:nvSpPr>
          <p:cNvPr id="6" name="Rectangle 5"/>
          <p:cNvSpPr/>
          <p:nvPr userDrawn="1"/>
        </p:nvSpPr>
        <p:spPr bwMode="auto">
          <a:xfrm>
            <a:off x="0" y="0"/>
            <a:ext cx="544513" cy="5143500"/>
          </a:xfrm>
          <a:prstGeom prst="rect">
            <a:avLst/>
          </a:prstGeom>
          <a:solidFill>
            <a:srgbClr val="FF8817"/>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dirty="0">
              <a:ea typeface="ＭＳ Ｐゴシック" pitchFamily="34" charset="-128"/>
              <a:cs typeface="+mn-cs"/>
            </a:endParaRPr>
          </a:p>
        </p:txBody>
      </p:sp>
      <p:sp>
        <p:nvSpPr>
          <p:cNvPr id="23596" name="Rectangle 44"/>
          <p:cNvSpPr>
            <a:spLocks noGrp="1" noChangeArrowheads="1"/>
          </p:cNvSpPr>
          <p:nvPr>
            <p:ph type="ctrTitle" sz="quarter"/>
          </p:nvPr>
        </p:nvSpPr>
        <p:spPr>
          <a:xfrm>
            <a:off x="1143000" y="2199172"/>
            <a:ext cx="4914900" cy="1011944"/>
          </a:xfrm>
        </p:spPr>
        <p:txBody>
          <a:bodyPr anchor="b">
            <a:spAutoFit/>
          </a:bodyPr>
          <a:lstStyle>
            <a:lvl1pPr>
              <a:defRPr sz="3600" b="1" i="0" spc="0">
                <a:solidFill>
                  <a:srgbClr val="0053C3"/>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3200401"/>
            <a:ext cx="3810000" cy="326243"/>
          </a:xfrm>
        </p:spPr>
        <p:txBody>
          <a:bodyPr/>
          <a:lstStyle>
            <a:lvl1pPr marL="0" indent="0">
              <a:lnSpc>
                <a:spcPct val="95000"/>
              </a:lnSpc>
              <a:spcBef>
                <a:spcPct val="0"/>
              </a:spcBef>
              <a:spcAft>
                <a:spcPct val="0"/>
              </a:spcAft>
              <a:buFont typeface="Wingdings" pitchFamily="2" charset="2"/>
              <a:buNone/>
              <a:defRPr sz="1600" baseline="0">
                <a:solidFill>
                  <a:schemeClr val="tx1"/>
                </a:solidFill>
                <a:latin typeface="Arial"/>
              </a:defRPr>
            </a:lvl1pPr>
          </a:lstStyle>
          <a:p>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53C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38175" y="919162"/>
            <a:ext cx="8201025" cy="2001766"/>
          </a:xfrm>
        </p:spPr>
        <p:txBody>
          <a:bodyPr/>
          <a:lstStyle>
            <a:lvl1pPr>
              <a:buClr>
                <a:schemeClr val="accent2"/>
              </a:buClr>
              <a:defRPr/>
            </a:lvl1pPr>
            <a:lvl2pPr>
              <a:buClr>
                <a:schemeClr val="accent2"/>
              </a:buClr>
              <a:buFont typeface="Wingdings" pitchFamily="2" charset="2"/>
              <a:buChar char="§"/>
              <a:defRPr baseline="0">
                <a:solidFill>
                  <a:schemeClr val="bg2"/>
                </a:solidFill>
              </a:defRPr>
            </a:lvl2pPr>
            <a:lvl3pPr>
              <a:buClr>
                <a:schemeClr val="accent2"/>
              </a:buClr>
              <a:buFont typeface="Arial" pitchFamily="34" charset="0"/>
              <a:buChar char="»"/>
              <a:defRPr baseline="0">
                <a:solidFill>
                  <a:schemeClr val="bg2"/>
                </a:solidFill>
              </a:defRPr>
            </a:lvl3pPr>
            <a:lvl4pPr>
              <a:buClr>
                <a:schemeClr val="accent2"/>
              </a:buClr>
              <a:buFont typeface="Arial" pitchFamily="34" charset="0"/>
              <a:buChar char="»"/>
              <a:defRPr baseline="0">
                <a:solidFill>
                  <a:schemeClr val="bg2"/>
                </a:solidFill>
              </a:defRPr>
            </a:lvl4pPr>
            <a:lvl5pPr>
              <a:buClr>
                <a:schemeClr val="accent2"/>
              </a:buClr>
              <a:buFont typeface="Arial" pitchFamily="34" charset="0"/>
              <a:buChar char="–"/>
              <a:defRPr baseline="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Image Only">
    <p:spTree>
      <p:nvGrpSpPr>
        <p:cNvPr id="1" name=""/>
        <p:cNvGrpSpPr/>
        <p:nvPr/>
      </p:nvGrpSpPr>
      <p:grpSpPr>
        <a:xfrm>
          <a:off x="0" y="0"/>
          <a:ext cx="0" cy="0"/>
          <a:chOff x="0" y="0"/>
          <a:chExt cx="0" cy="0"/>
        </a:xfrm>
      </p:grpSpPr>
      <p:pic>
        <p:nvPicPr>
          <p:cNvPr id="2" name="Picture 11"/>
          <p:cNvPicPr preferRelativeResize="0">
            <a:picLocks noChangeAspect="1"/>
          </p:cNvPicPr>
          <p:nvPr userDrawn="1"/>
        </p:nvPicPr>
        <p:blipFill>
          <a:blip r:embed="rId2"/>
          <a:srcRect/>
          <a:stretch>
            <a:fillRect/>
          </a:stretch>
        </p:blipFill>
        <p:spPr bwMode="auto">
          <a:xfrm>
            <a:off x="0" y="4786313"/>
            <a:ext cx="9144000" cy="357187"/>
          </a:xfrm>
          <a:prstGeom prst="rect">
            <a:avLst/>
          </a:prstGeom>
          <a:noFill/>
          <a:ln w="9525">
            <a:noFill/>
            <a:miter lim="800000"/>
            <a:headEnd/>
            <a:tailEnd/>
          </a:ln>
        </p:spPr>
      </p:pic>
      <p:sp>
        <p:nvSpPr>
          <p:cNvPr id="3" name="Rectangle 5"/>
          <p:cNvSpPr>
            <a:spLocks noChangeArrowheads="1"/>
          </p:cNvSpPr>
          <p:nvPr userDrawn="1"/>
        </p:nvSpPr>
        <p:spPr bwMode="auto">
          <a:xfrm>
            <a:off x="2819400" y="4914900"/>
            <a:ext cx="3505200" cy="228600"/>
          </a:xfrm>
          <a:prstGeom prst="rect">
            <a:avLst/>
          </a:prstGeom>
          <a:noFill/>
          <a:ln w="9525">
            <a:noFill/>
            <a:miter lim="800000"/>
            <a:headEnd/>
            <a:tailEnd/>
          </a:ln>
          <a:effectLst/>
        </p:spPr>
        <p:txBody>
          <a:bodyPr anchor="b"/>
          <a:lstStyle/>
          <a:p>
            <a:pPr algn="ctr" eaLnBrk="0" hangingPunct="0">
              <a:defRPr/>
            </a:pPr>
            <a:r>
              <a:rPr lang="en-US" sz="600" b="1" kern="300" spc="50" dirty="0">
                <a:solidFill>
                  <a:srgbClr val="C00000"/>
                </a:solidFill>
                <a:latin typeface="Arial"/>
                <a:ea typeface="ＭＳ Ｐゴシック" pitchFamily="34" charset="-128"/>
                <a:cs typeface="Arial"/>
              </a:rPr>
              <a:t/>
            </a:r>
            <a:br>
              <a:rPr lang="en-US" sz="600" b="1" kern="300" spc="50" dirty="0">
                <a:solidFill>
                  <a:srgbClr val="C00000"/>
                </a:solidFill>
                <a:latin typeface="Arial"/>
                <a:ea typeface="ＭＳ Ｐゴシック" pitchFamily="34" charset="-128"/>
                <a:cs typeface="Arial"/>
              </a:rPr>
            </a:br>
            <a:r>
              <a:rPr lang="en-US" sz="600" b="1" kern="300" spc="50" dirty="0">
                <a:solidFill>
                  <a:srgbClr val="C00000"/>
                </a:solidFill>
                <a:latin typeface="Arial"/>
                <a:ea typeface="ＭＳ Ｐゴシック" pitchFamily="34" charset="-128"/>
                <a:cs typeface="Arial"/>
              </a:rPr>
              <a:t>Copyright © 2012, SAS Institute Inc. All rights reserved.</a:t>
            </a:r>
          </a:p>
        </p:txBody>
      </p:sp>
      <p:sp>
        <p:nvSpPr>
          <p:cNvPr id="4" name="TextBox 7"/>
          <p:cNvSpPr txBox="1"/>
          <p:nvPr userDrawn="1"/>
        </p:nvSpPr>
        <p:spPr>
          <a:xfrm>
            <a:off x="442913" y="4824413"/>
            <a:ext cx="3078162" cy="277812"/>
          </a:xfrm>
          <a:prstGeom prst="rect">
            <a:avLst/>
          </a:prstGeom>
          <a:noFill/>
        </p:spPr>
        <p:txBody>
          <a:bodyPr anchor="ctr">
            <a:spAutoFit/>
          </a:bodyPr>
          <a:lstStyle/>
          <a:p>
            <a:pPr>
              <a:defRPr/>
            </a:pPr>
            <a:r>
              <a:rPr lang="en-US" sz="1200" b="1" dirty="0">
                <a:solidFill>
                  <a:schemeClr val="bg1"/>
                </a:solidFill>
                <a:latin typeface="Arial"/>
                <a:ea typeface="ＭＳ Ｐゴシック" pitchFamily="34" charset="-128"/>
                <a:cs typeface="Arial" pitchFamily="34" charset="0"/>
              </a:rPr>
              <a:t>CONFIDENTIAL  </a:t>
            </a:r>
            <a:r>
              <a:rPr lang="en-US" sz="1200" b="1" dirty="0">
                <a:solidFill>
                  <a:schemeClr val="bg1"/>
                </a:solidFill>
                <a:latin typeface="+mn-lt"/>
                <a:ea typeface="ＭＳ Ｐゴシック" pitchFamily="34" charset="-128"/>
                <a:cs typeface="Arial" pitchFamily="34" charset="0"/>
              </a:rPr>
              <a:t>• </a:t>
            </a:r>
            <a:r>
              <a:rPr lang="en-US" sz="1200" b="1" dirty="0">
                <a:solidFill>
                  <a:schemeClr val="bg1"/>
                </a:solidFill>
                <a:latin typeface="Arial"/>
                <a:ea typeface="ＭＳ Ｐゴシック" pitchFamily="34" charset="-128"/>
                <a:cs typeface="Arial" pitchFamily="34" charset="0"/>
              </a:rPr>
              <a:t> DO NOT DISCLOSE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Line 47"/>
          <p:cNvSpPr>
            <a:spLocks noChangeShapeType="1"/>
          </p:cNvSpPr>
          <p:nvPr/>
        </p:nvSpPr>
        <p:spPr bwMode="auto">
          <a:xfrm>
            <a:off x="733425" y="2146300"/>
            <a:ext cx="7677150" cy="0"/>
          </a:xfrm>
          <a:prstGeom prst="line">
            <a:avLst/>
          </a:prstGeom>
          <a:noFill/>
          <a:ln w="19050">
            <a:solidFill>
              <a:srgbClr val="C0C0C0"/>
            </a:solidFill>
            <a:round/>
            <a:headEnd/>
            <a:tailEnd/>
          </a:ln>
          <a:effectLst/>
        </p:spPr>
        <p:txBody>
          <a:bodyPr/>
          <a:lstStyle/>
          <a:p>
            <a:pPr algn="ctr">
              <a:spcBef>
                <a:spcPct val="50000"/>
              </a:spcBef>
              <a:spcAft>
                <a:spcPct val="17000"/>
              </a:spcAft>
              <a:buClr>
                <a:schemeClr val="tx1"/>
              </a:buClr>
              <a:buFont typeface="Wingdings" pitchFamily="2" charset="2"/>
              <a:buNone/>
              <a:defRPr/>
            </a:pPr>
            <a:endParaRPr lang="en-US" dirty="0">
              <a:ea typeface="+mn-ea"/>
              <a:cs typeface="+mn-cs"/>
            </a:endParaRPr>
          </a:p>
        </p:txBody>
      </p:sp>
      <p:sp>
        <p:nvSpPr>
          <p:cNvPr id="5" name="Line 47"/>
          <p:cNvSpPr>
            <a:spLocks noChangeShapeType="1"/>
          </p:cNvSpPr>
          <p:nvPr/>
        </p:nvSpPr>
        <p:spPr bwMode="auto">
          <a:xfrm>
            <a:off x="733425" y="2146300"/>
            <a:ext cx="7677150" cy="0"/>
          </a:xfrm>
          <a:prstGeom prst="line">
            <a:avLst/>
          </a:prstGeom>
          <a:noFill/>
          <a:ln w="19050">
            <a:solidFill>
              <a:srgbClr val="C0C0C0"/>
            </a:solidFill>
            <a:round/>
            <a:headEnd/>
            <a:tailEnd/>
          </a:ln>
          <a:effectLst/>
        </p:spPr>
        <p:txBody>
          <a:bodyPr/>
          <a:lstStyle/>
          <a:p>
            <a:pPr algn="ctr">
              <a:spcBef>
                <a:spcPct val="50000"/>
              </a:spcBef>
              <a:spcAft>
                <a:spcPct val="17000"/>
              </a:spcAft>
              <a:buClr>
                <a:schemeClr val="tx1"/>
              </a:buClr>
              <a:buFont typeface="Wingdings" pitchFamily="2" charset="2"/>
              <a:buNone/>
              <a:defRPr/>
            </a:pPr>
            <a:endParaRPr lang="en-US" dirty="0">
              <a:ea typeface="+mn-ea"/>
              <a:cs typeface="+mn-cs"/>
            </a:endParaRPr>
          </a:p>
        </p:txBody>
      </p:sp>
      <p:sp>
        <p:nvSpPr>
          <p:cNvPr id="6" name="Line 47"/>
          <p:cNvSpPr>
            <a:spLocks noChangeShapeType="1"/>
          </p:cNvSpPr>
          <p:nvPr userDrawn="1"/>
        </p:nvSpPr>
        <p:spPr bwMode="auto">
          <a:xfrm>
            <a:off x="733425" y="2146300"/>
            <a:ext cx="7677150" cy="0"/>
          </a:xfrm>
          <a:prstGeom prst="line">
            <a:avLst/>
          </a:prstGeom>
          <a:noFill/>
          <a:ln w="19050">
            <a:solidFill>
              <a:srgbClr val="C0C0C0"/>
            </a:solidFill>
            <a:round/>
            <a:headEnd/>
            <a:tailEnd/>
          </a:ln>
          <a:effectLst/>
        </p:spPr>
        <p:txBody>
          <a:bodyPr/>
          <a:lstStyle/>
          <a:p>
            <a:pPr algn="ctr">
              <a:spcBef>
                <a:spcPct val="50000"/>
              </a:spcBef>
              <a:spcAft>
                <a:spcPct val="17000"/>
              </a:spcAft>
              <a:buClr>
                <a:schemeClr val="tx1"/>
              </a:buClr>
              <a:buFont typeface="Wingdings" pitchFamily="2" charset="2"/>
              <a:buNone/>
              <a:defRPr/>
            </a:pPr>
            <a:endParaRPr lang="en-US" dirty="0">
              <a:ea typeface="+mn-ea"/>
              <a:cs typeface="+mn-cs"/>
            </a:endParaRPr>
          </a:p>
        </p:txBody>
      </p:sp>
      <p:pic>
        <p:nvPicPr>
          <p:cNvPr id="7" name="Picture 11"/>
          <p:cNvPicPr preferRelativeResize="0">
            <a:picLocks noChangeAspect="1"/>
          </p:cNvPicPr>
          <p:nvPr userDrawn="1"/>
        </p:nvPicPr>
        <p:blipFill>
          <a:blip r:embed="rId2"/>
          <a:srcRect/>
          <a:stretch>
            <a:fillRect/>
          </a:stretch>
        </p:blipFill>
        <p:spPr bwMode="auto">
          <a:xfrm>
            <a:off x="0" y="4786313"/>
            <a:ext cx="9144000" cy="357187"/>
          </a:xfrm>
          <a:prstGeom prst="rect">
            <a:avLst/>
          </a:prstGeom>
          <a:noFill/>
          <a:ln w="9525">
            <a:noFill/>
            <a:miter lim="800000"/>
            <a:headEnd/>
            <a:tailEnd/>
          </a:ln>
        </p:spPr>
      </p:pic>
      <p:sp>
        <p:nvSpPr>
          <p:cNvPr id="8" name="Rectangle 12"/>
          <p:cNvSpPr>
            <a:spLocks noChangeArrowheads="1"/>
          </p:cNvSpPr>
          <p:nvPr userDrawn="1"/>
        </p:nvSpPr>
        <p:spPr bwMode="auto">
          <a:xfrm>
            <a:off x="2819400" y="4914900"/>
            <a:ext cx="3505200" cy="228600"/>
          </a:xfrm>
          <a:prstGeom prst="rect">
            <a:avLst/>
          </a:prstGeom>
          <a:noFill/>
          <a:ln w="9525">
            <a:noFill/>
            <a:miter lim="800000"/>
            <a:headEnd/>
            <a:tailEnd/>
          </a:ln>
          <a:effectLst/>
        </p:spPr>
        <p:txBody>
          <a:bodyPr anchor="b"/>
          <a:lstStyle/>
          <a:p>
            <a:pPr algn="ctr" eaLnBrk="0" hangingPunct="0">
              <a:defRPr/>
            </a:pPr>
            <a:r>
              <a:rPr lang="en-US" sz="600" b="1" kern="300" spc="50" dirty="0">
                <a:solidFill>
                  <a:srgbClr val="C00000"/>
                </a:solidFill>
                <a:latin typeface="Arial"/>
                <a:ea typeface="ＭＳ Ｐゴシック" pitchFamily="34" charset="-128"/>
                <a:cs typeface="Arial"/>
              </a:rPr>
              <a:t/>
            </a:r>
            <a:br>
              <a:rPr lang="en-US" sz="600" b="1" kern="300" spc="50" dirty="0">
                <a:solidFill>
                  <a:srgbClr val="C00000"/>
                </a:solidFill>
                <a:latin typeface="Arial"/>
                <a:ea typeface="ＭＳ Ｐゴシック" pitchFamily="34" charset="-128"/>
                <a:cs typeface="Arial"/>
              </a:rPr>
            </a:br>
            <a:r>
              <a:rPr lang="en-US" sz="600" b="1" kern="300" spc="50" dirty="0">
                <a:solidFill>
                  <a:srgbClr val="C00000"/>
                </a:solidFill>
                <a:latin typeface="Arial"/>
                <a:ea typeface="ＭＳ Ｐゴシック" pitchFamily="34" charset="-128"/>
                <a:cs typeface="Arial"/>
              </a:rPr>
              <a:t>Copyright © 2012, SAS Institute Inc. All rights reserved.</a:t>
            </a:r>
          </a:p>
        </p:txBody>
      </p:sp>
      <p:sp>
        <p:nvSpPr>
          <p:cNvPr id="9" name="TextBox 13"/>
          <p:cNvSpPr txBox="1"/>
          <p:nvPr userDrawn="1"/>
        </p:nvSpPr>
        <p:spPr>
          <a:xfrm>
            <a:off x="442913" y="4824413"/>
            <a:ext cx="3078162" cy="277812"/>
          </a:xfrm>
          <a:prstGeom prst="rect">
            <a:avLst/>
          </a:prstGeom>
          <a:noFill/>
        </p:spPr>
        <p:txBody>
          <a:bodyPr anchor="ctr">
            <a:spAutoFit/>
          </a:bodyPr>
          <a:lstStyle/>
          <a:p>
            <a:pPr>
              <a:defRPr/>
            </a:pPr>
            <a:r>
              <a:rPr lang="en-US" sz="1200" b="1" dirty="0">
                <a:solidFill>
                  <a:schemeClr val="bg1"/>
                </a:solidFill>
                <a:latin typeface="Arial"/>
                <a:ea typeface="ＭＳ Ｐゴシック" pitchFamily="34" charset="-128"/>
                <a:cs typeface="Arial" pitchFamily="34" charset="0"/>
              </a:rPr>
              <a:t>CONFIDENTIAL  </a:t>
            </a:r>
            <a:r>
              <a:rPr lang="en-US" sz="1200" b="1" dirty="0">
                <a:solidFill>
                  <a:schemeClr val="bg1"/>
                </a:solidFill>
                <a:latin typeface="+mn-lt"/>
                <a:ea typeface="ＭＳ Ｐゴシック" pitchFamily="34" charset="-128"/>
                <a:cs typeface="Arial" pitchFamily="34" charset="0"/>
              </a:rPr>
              <a:t>• </a:t>
            </a:r>
            <a:r>
              <a:rPr lang="en-US" sz="1200" b="1" dirty="0">
                <a:solidFill>
                  <a:schemeClr val="bg1"/>
                </a:solidFill>
                <a:latin typeface="Arial"/>
                <a:ea typeface="ＭＳ Ｐゴシック" pitchFamily="34" charset="-128"/>
                <a:cs typeface="Arial" pitchFamily="34" charset="0"/>
              </a:rPr>
              <a:t> DO NOT DISCLOSE</a:t>
            </a:r>
          </a:p>
        </p:txBody>
      </p:sp>
      <p:sp>
        <p:nvSpPr>
          <p:cNvPr id="2" name="Title 1"/>
          <p:cNvSpPr>
            <a:spLocks noGrp="1"/>
          </p:cNvSpPr>
          <p:nvPr>
            <p:ph type="title"/>
          </p:nvPr>
        </p:nvSpPr>
        <p:spPr>
          <a:xfrm>
            <a:off x="722313" y="2143126"/>
            <a:ext cx="7688262" cy="1021556"/>
          </a:xfrm>
        </p:spPr>
        <p:txBody>
          <a:bodyPr/>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773794"/>
            <a:ext cx="7688262" cy="369332"/>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2300" y="1135857"/>
            <a:ext cx="3873500" cy="2071273"/>
          </a:xfrm>
        </p:spPr>
        <p:txBody>
          <a:bodyPr/>
          <a:lstStyle>
            <a:lvl1pPr>
              <a:defRPr sz="2800"/>
            </a:lvl1pPr>
            <a:lvl2pPr>
              <a:buClr>
                <a:schemeClr val="accent2"/>
              </a:buClr>
              <a:defRPr sz="2400"/>
            </a:lvl2pPr>
            <a:lvl3pPr>
              <a:defRPr sz="2000">
                <a:solidFill>
                  <a:schemeClr val="bg2"/>
                </a:solidFill>
              </a:defRPr>
            </a:lvl3pPr>
            <a:lvl4pPr>
              <a:buClr>
                <a:schemeClr val="accent2"/>
              </a:buClr>
              <a:buFont typeface="Arial" pitchFamily="34" charset="0"/>
              <a:buChar char="»"/>
              <a:defRPr sz="1800">
                <a:solidFill>
                  <a:schemeClr val="bg2"/>
                </a:solidFill>
              </a:defRPr>
            </a:lvl4pPr>
            <a:lvl5pPr>
              <a:buClr>
                <a:schemeClr val="accent2"/>
              </a:buClr>
              <a:buFont typeface="Arial" pitchFamily="34" charset="0"/>
              <a:buChar char="–"/>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35857"/>
            <a:ext cx="4191000" cy="2071273"/>
          </a:xfrm>
        </p:spPr>
        <p:txBody>
          <a:bodyPr/>
          <a:lstStyle>
            <a:lvl1pPr>
              <a:defRPr sz="2800"/>
            </a:lvl1pPr>
            <a:lvl2pPr>
              <a:buClr>
                <a:schemeClr val="accent2"/>
              </a:buClr>
              <a:defRPr sz="2400"/>
            </a:lvl2pPr>
            <a:lvl3pPr>
              <a:defRPr sz="2000">
                <a:solidFill>
                  <a:schemeClr val="bg2"/>
                </a:solidFill>
              </a:defRPr>
            </a:lvl3pPr>
            <a:lvl4pPr>
              <a:buClr>
                <a:schemeClr val="accent2"/>
              </a:buClr>
              <a:buFont typeface="Arial" pitchFamily="34" charset="0"/>
              <a:buChar char="»"/>
              <a:defRPr sz="1800">
                <a:solidFill>
                  <a:schemeClr val="bg2"/>
                </a:solidFill>
              </a:defRPr>
            </a:lvl4pPr>
            <a:lvl5pPr>
              <a:buClr>
                <a:schemeClr val="accent2"/>
              </a:buClr>
              <a:buFont typeface="Arial" pitchFamily="34" charset="0"/>
              <a:buChar char="–"/>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53C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38175" y="919162"/>
            <a:ext cx="8201025" cy="2001766"/>
          </a:xfrm>
        </p:spPr>
        <p:txBody>
          <a:bodyPr/>
          <a:lstStyle>
            <a:lvl1pPr>
              <a:buClr>
                <a:schemeClr val="accent2"/>
              </a:buClr>
              <a:defRPr/>
            </a:lvl1pPr>
            <a:lvl2pPr>
              <a:buClr>
                <a:schemeClr val="accent2"/>
              </a:buClr>
              <a:buFont typeface="Wingdings" pitchFamily="2" charset="2"/>
              <a:buChar char="§"/>
              <a:defRPr baseline="0">
                <a:solidFill>
                  <a:schemeClr val="bg2"/>
                </a:solidFill>
              </a:defRPr>
            </a:lvl2pPr>
            <a:lvl3pPr>
              <a:buClr>
                <a:schemeClr val="accent2"/>
              </a:buClr>
              <a:buFont typeface="Arial" pitchFamily="34" charset="0"/>
              <a:buChar char="»"/>
              <a:defRPr baseline="0">
                <a:solidFill>
                  <a:schemeClr val="bg2"/>
                </a:solidFill>
              </a:defRPr>
            </a:lvl3pPr>
            <a:lvl4pPr>
              <a:buClr>
                <a:schemeClr val="accent2"/>
              </a:buClr>
              <a:buFont typeface="Arial" pitchFamily="34" charset="0"/>
              <a:buChar char="»"/>
              <a:defRPr baseline="0">
                <a:solidFill>
                  <a:schemeClr val="bg2"/>
                </a:solidFill>
              </a:defRPr>
            </a:lvl4pPr>
            <a:lvl5pPr>
              <a:buClr>
                <a:schemeClr val="accent2"/>
              </a:buClr>
              <a:buFont typeface="Arial" pitchFamily="34" charset="0"/>
              <a:buChar char="–"/>
              <a:defRPr baseline="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4525" y="134541"/>
            <a:ext cx="8194675" cy="85725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35000" y="1042118"/>
            <a:ext cx="3862388"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5000" y="1466850"/>
            <a:ext cx="3862388" cy="1815177"/>
          </a:xfrm>
        </p:spPr>
        <p:txBody>
          <a:bodyPr/>
          <a:lstStyle>
            <a:lvl1pPr>
              <a:defRPr sz="2400"/>
            </a:lvl1pPr>
            <a:lvl2pPr>
              <a:defRPr sz="2000"/>
            </a:lvl2pPr>
            <a:lvl3pPr>
              <a:defRPr sz="1800">
                <a:solidFill>
                  <a:schemeClr val="bg2"/>
                </a:solidFill>
              </a:defRPr>
            </a:lvl3pPr>
            <a:lvl4pPr>
              <a:buClr>
                <a:schemeClr val="accent2"/>
              </a:buClr>
              <a:buFont typeface="Arial" pitchFamily="34" charset="0"/>
              <a:buChar char="»"/>
              <a:defRPr sz="1600">
                <a:solidFill>
                  <a:schemeClr val="bg2"/>
                </a:solidFill>
              </a:defRPr>
            </a:lvl4pPr>
            <a:lvl5pPr>
              <a:buFont typeface="Arial" pitchFamily="34" charset="0"/>
              <a:buChar char="–"/>
              <a:defRPr sz="1600">
                <a:solidFill>
                  <a:schemeClr val="bg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042118"/>
            <a:ext cx="4194175"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466849"/>
            <a:ext cx="4194175" cy="1815177"/>
          </a:xfrm>
        </p:spPr>
        <p:txBody>
          <a:bodyPr/>
          <a:lstStyle>
            <a:lvl1pPr>
              <a:defRPr sz="2400"/>
            </a:lvl1pPr>
            <a:lvl2pPr>
              <a:defRPr sz="2000"/>
            </a:lvl2pPr>
            <a:lvl3pPr>
              <a:defRPr sz="1800">
                <a:solidFill>
                  <a:schemeClr val="bg2"/>
                </a:solidFill>
              </a:defRPr>
            </a:lvl3pPr>
            <a:lvl4pPr>
              <a:buClr>
                <a:schemeClr val="accent2"/>
              </a:buClr>
              <a:buFont typeface="Arial" pitchFamily="34" charset="0"/>
              <a:buChar char="»"/>
              <a:defRPr sz="1600">
                <a:solidFill>
                  <a:schemeClr val="bg2"/>
                </a:solidFill>
              </a:defRPr>
            </a:lvl4pPr>
            <a:lvl5pPr>
              <a:buFont typeface="Arial" pitchFamily="34" charset="0"/>
              <a:buChar char="–"/>
              <a:defRPr sz="1600">
                <a:solidFill>
                  <a:schemeClr val="bg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Black Background">
    <p:bg>
      <p:bgPr>
        <a:solidFill>
          <a:srgbClr val="000000"/>
        </a:solidFill>
        <a:effectLst/>
      </p:bgPr>
    </p:bg>
    <p:spTree>
      <p:nvGrpSpPr>
        <p:cNvPr id="1" name=""/>
        <p:cNvGrpSpPr/>
        <p:nvPr/>
      </p:nvGrpSpPr>
      <p:grpSpPr>
        <a:xfrm>
          <a:off x="0" y="0"/>
          <a:ext cx="0" cy="0"/>
          <a:chOff x="0" y="0"/>
          <a:chExt cx="0" cy="0"/>
        </a:xfrm>
      </p:grpSpPr>
      <p:sp>
        <p:nvSpPr>
          <p:cNvPr id="2" name="Slide Number Placeholder 7"/>
          <p:cNvSpPr txBox="1">
            <a:spLocks/>
          </p:cNvSpPr>
          <p:nvPr userDrawn="1"/>
        </p:nvSpPr>
        <p:spPr>
          <a:xfrm>
            <a:off x="8591550" y="4908550"/>
            <a:ext cx="552450" cy="234950"/>
          </a:xfrm>
          <a:prstGeom prst="rect">
            <a:avLst/>
          </a:prstGeom>
        </p:spPr>
        <p:txBody>
          <a:bodyPr anchor="ctr"/>
          <a:lstStyle/>
          <a:p>
            <a:pPr algn="r">
              <a:spcBef>
                <a:spcPct val="50000"/>
              </a:spcBef>
              <a:spcAft>
                <a:spcPct val="17000"/>
              </a:spcAft>
              <a:buClr>
                <a:schemeClr val="tx1"/>
              </a:buClr>
              <a:buFont typeface="Wingdings" pitchFamily="2" charset="2"/>
              <a:buNone/>
              <a:defRPr/>
            </a:pPr>
            <a:fld id="{7EE3D781-4732-4C8F-A8DF-CC8D51B5B6F3}" type="slidenum">
              <a:rPr lang="en-US" sz="800">
                <a:solidFill>
                  <a:srgbClr val="5E5E5E"/>
                </a:solidFill>
                <a:latin typeface="Arial" pitchFamily="34" charset="0"/>
                <a:ea typeface="ＭＳ Ｐゴシック" pitchFamily="34" charset="-128"/>
                <a:cs typeface="+mn-cs"/>
              </a:rPr>
              <a:pPr algn="r">
                <a:spcBef>
                  <a:spcPct val="50000"/>
                </a:spcBef>
                <a:spcAft>
                  <a:spcPct val="17000"/>
                </a:spcAft>
                <a:buClr>
                  <a:schemeClr val="tx1"/>
                </a:buClr>
                <a:buFont typeface="Wingdings" pitchFamily="2" charset="2"/>
                <a:buNone/>
                <a:defRPr/>
              </a:pPr>
              <a:t>‹#›</a:t>
            </a:fld>
            <a:endParaRPr lang="en-US" sz="800" dirty="0">
              <a:solidFill>
                <a:srgbClr val="5E5E5E"/>
              </a:solidFill>
              <a:latin typeface="Arial" pitchFamily="34" charset="0"/>
              <a:ea typeface="ＭＳ Ｐゴシック" pitchFamily="34" charset="-128"/>
              <a:cs typeface="+mn-cs"/>
            </a:endParaRPr>
          </a:p>
        </p:txBody>
      </p:sp>
      <p:sp>
        <p:nvSpPr>
          <p:cNvPr id="3" name="Rectangle 3"/>
          <p:cNvSpPr>
            <a:spLocks noChangeArrowheads="1"/>
          </p:cNvSpPr>
          <p:nvPr userDrawn="1"/>
        </p:nvSpPr>
        <p:spPr bwMode="auto">
          <a:xfrm>
            <a:off x="2819400" y="4914900"/>
            <a:ext cx="3505200" cy="228600"/>
          </a:xfrm>
          <a:prstGeom prst="rect">
            <a:avLst/>
          </a:prstGeom>
          <a:noFill/>
          <a:ln w="9525">
            <a:noFill/>
            <a:miter lim="800000"/>
            <a:headEnd/>
            <a:tailEnd/>
          </a:ln>
          <a:effectLst/>
        </p:spPr>
        <p:txBody>
          <a:bodyPr anchor="b"/>
          <a:lstStyle/>
          <a:p>
            <a:pPr algn="ctr" eaLnBrk="0" hangingPunct="0">
              <a:defRPr/>
            </a:pPr>
            <a:r>
              <a:rPr lang="en-US" sz="600" b="1" kern="300" spc="50" dirty="0">
                <a:solidFill>
                  <a:srgbClr val="555555"/>
                </a:solidFill>
                <a:latin typeface="Arial"/>
                <a:ea typeface="ＭＳ Ｐゴシック" pitchFamily="34" charset="-128"/>
                <a:cs typeface="Arial"/>
              </a:rPr>
              <a:t/>
            </a:r>
            <a:br>
              <a:rPr lang="en-US" sz="600" b="1" kern="300" spc="50" dirty="0">
                <a:solidFill>
                  <a:srgbClr val="555555"/>
                </a:solidFill>
                <a:latin typeface="Arial"/>
                <a:ea typeface="ＭＳ Ｐゴシック" pitchFamily="34" charset="-128"/>
                <a:cs typeface="Arial"/>
              </a:rPr>
            </a:br>
            <a:r>
              <a:rPr lang="en-US" sz="600" b="1" kern="300" spc="50" dirty="0">
                <a:solidFill>
                  <a:srgbClr val="555555"/>
                </a:solidFill>
                <a:latin typeface="Arial"/>
                <a:ea typeface="ＭＳ Ｐゴシック" pitchFamily="34" charset="-128"/>
                <a:cs typeface="Arial"/>
              </a:rPr>
              <a:t>Copyright © 2012, SAS Institute Inc.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2" name="Slide Number Placeholder 7"/>
          <p:cNvSpPr txBox="1">
            <a:spLocks/>
          </p:cNvSpPr>
          <p:nvPr userDrawn="1"/>
        </p:nvSpPr>
        <p:spPr>
          <a:xfrm>
            <a:off x="8591550" y="4908550"/>
            <a:ext cx="552450" cy="234950"/>
          </a:xfrm>
          <a:prstGeom prst="rect">
            <a:avLst/>
          </a:prstGeom>
        </p:spPr>
        <p:txBody>
          <a:bodyPr anchor="ctr"/>
          <a:lstStyle/>
          <a:p>
            <a:pPr algn="r">
              <a:spcBef>
                <a:spcPct val="50000"/>
              </a:spcBef>
              <a:spcAft>
                <a:spcPct val="17000"/>
              </a:spcAft>
              <a:buClr>
                <a:schemeClr val="tx1"/>
              </a:buClr>
              <a:buFont typeface="Wingdings" pitchFamily="2" charset="2"/>
              <a:buNone/>
              <a:defRPr/>
            </a:pPr>
            <a:fld id="{1461188E-E2E8-4BDA-9FEE-4865A9542F89}" type="slidenum">
              <a:rPr lang="en-US" sz="800">
                <a:solidFill>
                  <a:srgbClr val="BFBFBF"/>
                </a:solidFill>
                <a:latin typeface="Arial" pitchFamily="34" charset="0"/>
                <a:ea typeface="ＭＳ Ｐゴシック" pitchFamily="34" charset="-128"/>
                <a:cs typeface="+mn-cs"/>
              </a:rPr>
              <a:pPr algn="r">
                <a:spcBef>
                  <a:spcPct val="50000"/>
                </a:spcBef>
                <a:spcAft>
                  <a:spcPct val="17000"/>
                </a:spcAft>
                <a:buClr>
                  <a:schemeClr val="tx1"/>
                </a:buClr>
                <a:buFont typeface="Wingdings" pitchFamily="2" charset="2"/>
                <a:buNone/>
                <a:defRPr/>
              </a:pPr>
              <a:t>‹#›</a:t>
            </a:fld>
            <a:endParaRPr lang="en-US" sz="800" dirty="0">
              <a:solidFill>
                <a:srgbClr val="BFBFBF"/>
              </a:solidFill>
              <a:latin typeface="Arial" pitchFamily="34" charset="0"/>
              <a:ea typeface="ＭＳ Ｐゴシック" pitchFamily="34" charset="-128"/>
              <a:cs typeface="+mn-cs"/>
            </a:endParaRPr>
          </a:p>
        </p:txBody>
      </p:sp>
      <p:sp>
        <p:nvSpPr>
          <p:cNvPr id="3" name="Rectangle 3"/>
          <p:cNvSpPr>
            <a:spLocks noChangeArrowheads="1"/>
          </p:cNvSpPr>
          <p:nvPr userDrawn="1"/>
        </p:nvSpPr>
        <p:spPr bwMode="auto">
          <a:xfrm>
            <a:off x="2819400" y="4914900"/>
            <a:ext cx="3505200" cy="228600"/>
          </a:xfrm>
          <a:prstGeom prst="rect">
            <a:avLst/>
          </a:prstGeom>
          <a:noFill/>
          <a:ln w="9525">
            <a:noFill/>
            <a:miter lim="800000"/>
            <a:headEnd/>
            <a:tailEnd/>
          </a:ln>
          <a:effectLst/>
        </p:spPr>
        <p:txBody>
          <a:bodyPr anchor="b"/>
          <a:lstStyle/>
          <a:p>
            <a:pPr algn="ctr" eaLnBrk="0" hangingPunct="0">
              <a:defRPr/>
            </a:pPr>
            <a:r>
              <a:rPr lang="en-US" sz="600" b="1" kern="300" spc="50" dirty="0">
                <a:solidFill>
                  <a:srgbClr val="C1C1C1"/>
                </a:solidFill>
                <a:latin typeface="Arial"/>
                <a:ea typeface="ＭＳ Ｐゴシック" pitchFamily="34" charset="-128"/>
                <a:cs typeface="Arial"/>
              </a:rPr>
              <a:t/>
            </a:r>
            <a:br>
              <a:rPr lang="en-US" sz="600" b="1" kern="300" spc="50" dirty="0">
                <a:solidFill>
                  <a:srgbClr val="C1C1C1"/>
                </a:solidFill>
                <a:latin typeface="Arial"/>
                <a:ea typeface="ＭＳ Ｐゴシック" pitchFamily="34" charset="-128"/>
                <a:cs typeface="Arial"/>
              </a:rPr>
            </a:br>
            <a:r>
              <a:rPr lang="en-US" sz="600" b="1" kern="300" spc="50" dirty="0">
                <a:solidFill>
                  <a:srgbClr val="C1C1C1"/>
                </a:solidFill>
                <a:latin typeface="Arial"/>
                <a:ea typeface="ＭＳ Ｐゴシック" pitchFamily="34" charset="-128"/>
                <a:cs typeface="Arial"/>
              </a:rPr>
              <a:t>Copyright © 2012, SAS Institute Inc.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iv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533400" y="4914900"/>
            <a:ext cx="2362200" cy="228600"/>
          </a:xfrm>
          <a:prstGeom prst="rect">
            <a:avLst/>
          </a:prstGeom>
          <a:noFill/>
          <a:ln w="9525">
            <a:noFill/>
            <a:miter lim="800000"/>
            <a:headEnd/>
            <a:tailEnd/>
          </a:ln>
          <a:effectLst/>
        </p:spPr>
        <p:txBody>
          <a:bodyPr anchor="b"/>
          <a:lstStyle/>
          <a:p>
            <a:pPr eaLnBrk="0" hangingPunct="0">
              <a:defRPr/>
            </a:pPr>
            <a:endParaRPr lang="en-US" sz="600" dirty="0">
              <a:solidFill>
                <a:srgbClr val="4A91D4"/>
              </a:solidFill>
              <a:latin typeface="Arial"/>
              <a:ea typeface="ＭＳ Ｐゴシック" pitchFamily="-112" charset="-128"/>
              <a:cs typeface="ＭＳ Ｐゴシック" pitchFamily="-112" charset="-128"/>
            </a:endParaRPr>
          </a:p>
        </p:txBody>
      </p:sp>
      <p:sp>
        <p:nvSpPr>
          <p:cNvPr id="5" name="Line 47"/>
          <p:cNvSpPr>
            <a:spLocks noChangeShapeType="1"/>
          </p:cNvSpPr>
          <p:nvPr/>
        </p:nvSpPr>
        <p:spPr bwMode="auto">
          <a:xfrm>
            <a:off x="1252538" y="3198813"/>
            <a:ext cx="4805362" cy="0"/>
          </a:xfrm>
          <a:prstGeom prst="line">
            <a:avLst/>
          </a:prstGeom>
          <a:noFill/>
          <a:ln w="19050">
            <a:solidFill>
              <a:schemeClr val="bg1"/>
            </a:solidFill>
            <a:round/>
            <a:headEnd/>
            <a:tailEnd/>
          </a:ln>
          <a:effectLst/>
        </p:spPr>
        <p:txBody>
          <a:bodyPr/>
          <a:lstStyle/>
          <a:p>
            <a:pPr algn="ctr">
              <a:spcBef>
                <a:spcPct val="50000"/>
              </a:spcBef>
              <a:spcAft>
                <a:spcPct val="17000"/>
              </a:spcAft>
              <a:buClr>
                <a:schemeClr val="tx1"/>
              </a:buClr>
              <a:buFont typeface="Wingdings" pitchFamily="2" charset="2"/>
              <a:buNone/>
              <a:defRPr/>
            </a:pPr>
            <a:endParaRPr lang="en-US" dirty="0">
              <a:ea typeface="+mn-ea"/>
              <a:cs typeface="+mn-cs"/>
            </a:endParaRPr>
          </a:p>
        </p:txBody>
      </p:sp>
      <p:sp>
        <p:nvSpPr>
          <p:cNvPr id="6" name="Rectangle 12"/>
          <p:cNvSpPr>
            <a:spLocks noChangeArrowheads="1"/>
          </p:cNvSpPr>
          <p:nvPr userDrawn="1"/>
        </p:nvSpPr>
        <p:spPr bwMode="auto">
          <a:xfrm>
            <a:off x="2819400" y="4914900"/>
            <a:ext cx="3505200" cy="228600"/>
          </a:xfrm>
          <a:prstGeom prst="rect">
            <a:avLst/>
          </a:prstGeom>
          <a:noFill/>
          <a:ln w="9525">
            <a:noFill/>
            <a:miter lim="800000"/>
            <a:headEnd/>
            <a:tailEnd/>
          </a:ln>
          <a:effectLst/>
        </p:spPr>
        <p:txBody>
          <a:bodyPr anchor="b"/>
          <a:lstStyle/>
          <a:p>
            <a:pPr algn="ctr" eaLnBrk="0" hangingPunct="0">
              <a:defRPr/>
            </a:pPr>
            <a:r>
              <a:rPr lang="en-US" sz="600" b="1" kern="300" spc="50" dirty="0">
                <a:solidFill>
                  <a:srgbClr val="00539B"/>
                </a:solidFill>
                <a:latin typeface="Arial"/>
                <a:ea typeface="ＭＳ Ｐゴシック" pitchFamily="34" charset="-128"/>
                <a:cs typeface="Arial"/>
              </a:rPr>
              <a:t/>
            </a:r>
            <a:br>
              <a:rPr lang="en-US" sz="600" b="1" kern="300" spc="50" dirty="0">
                <a:solidFill>
                  <a:srgbClr val="00539B"/>
                </a:solidFill>
                <a:latin typeface="Arial"/>
                <a:ea typeface="ＭＳ Ｐゴシック" pitchFamily="34" charset="-128"/>
                <a:cs typeface="Arial"/>
              </a:rPr>
            </a:br>
            <a:r>
              <a:rPr lang="en-US" sz="600" b="1" kern="300" spc="50" dirty="0">
                <a:solidFill>
                  <a:srgbClr val="00539B"/>
                </a:solidFill>
                <a:latin typeface="Arial"/>
                <a:ea typeface="ＭＳ Ｐゴシック" pitchFamily="34" charset="-128"/>
                <a:cs typeface="Arial"/>
              </a:rPr>
              <a:t>Copyright © 2012, SAS Institute Inc. All rights reserved.</a:t>
            </a:r>
          </a:p>
        </p:txBody>
      </p:sp>
      <p:sp>
        <p:nvSpPr>
          <p:cNvPr id="23596" name="Rectangle 44"/>
          <p:cNvSpPr>
            <a:spLocks noGrp="1" noChangeArrowheads="1"/>
          </p:cNvSpPr>
          <p:nvPr>
            <p:ph type="ctrTitle" sz="quarter"/>
          </p:nvPr>
        </p:nvSpPr>
        <p:spPr>
          <a:xfrm>
            <a:off x="1143000" y="2199172"/>
            <a:ext cx="4914900" cy="1011944"/>
          </a:xfrm>
        </p:spPr>
        <p:txBody>
          <a:bodyPr anchor="b">
            <a:spAutoFit/>
          </a:bodyPr>
          <a:lstStyle>
            <a:lvl1pPr>
              <a:defRPr sz="3600" b="1" i="0" spc="0">
                <a:solidFill>
                  <a:schemeClr val="bg1"/>
                </a:solidFill>
              </a:defRPr>
            </a:lvl1pPr>
          </a:lstStyle>
          <a:p>
            <a:r>
              <a:rPr lang="en-US" dirty="0" smtClean="0"/>
              <a:t>Click to edit Master title style</a:t>
            </a:r>
            <a:endParaRPr lang="en-US" dirty="0"/>
          </a:p>
        </p:txBody>
      </p:sp>
      <p:sp>
        <p:nvSpPr>
          <p:cNvPr id="23597" name="Rectangle 45"/>
          <p:cNvSpPr>
            <a:spLocks noGrp="1" noChangeArrowheads="1"/>
          </p:cNvSpPr>
          <p:nvPr>
            <p:ph type="subTitle" sz="quarter" idx="1"/>
          </p:nvPr>
        </p:nvSpPr>
        <p:spPr>
          <a:xfrm>
            <a:off x="1152525" y="3200401"/>
            <a:ext cx="3810000" cy="326243"/>
          </a:xfrm>
        </p:spPr>
        <p:txBody>
          <a:bodyPr/>
          <a:lstStyle>
            <a:lvl1pPr marL="0" indent="0">
              <a:lnSpc>
                <a:spcPct val="95000"/>
              </a:lnSpc>
              <a:spcBef>
                <a:spcPct val="0"/>
              </a:spcBef>
              <a:spcAft>
                <a:spcPct val="0"/>
              </a:spcAft>
              <a:buFont typeface="Wingdings" pitchFamily="2" charset="2"/>
              <a:buNone/>
              <a:defRPr sz="1600" baseline="0">
                <a:solidFill>
                  <a:schemeClr val="bg1"/>
                </a:solidFill>
                <a:latin typeface="Arial"/>
              </a:defRPr>
            </a:lvl1pPr>
          </a:lstStyle>
          <a:p>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Full Coverage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2819400" y="4914900"/>
            <a:ext cx="3505200" cy="228600"/>
          </a:xfrm>
          <a:prstGeom prst="rect">
            <a:avLst/>
          </a:prstGeom>
          <a:noFill/>
          <a:ln w="9525">
            <a:noFill/>
            <a:miter lim="800000"/>
            <a:headEnd/>
            <a:tailEnd/>
          </a:ln>
          <a:effectLst/>
        </p:spPr>
        <p:txBody>
          <a:bodyPr anchor="b"/>
          <a:lstStyle/>
          <a:p>
            <a:pPr algn="ctr" eaLnBrk="0" hangingPunct="0">
              <a:defRPr/>
            </a:pPr>
            <a:r>
              <a:rPr lang="en-US" sz="600" b="1" kern="300" spc="50" dirty="0">
                <a:solidFill>
                  <a:srgbClr val="00539B"/>
                </a:solidFill>
                <a:latin typeface="Arial"/>
                <a:ea typeface="ＭＳ Ｐゴシック" pitchFamily="34" charset="-128"/>
                <a:cs typeface="Arial"/>
              </a:rPr>
              <a:t/>
            </a:r>
            <a:br>
              <a:rPr lang="en-US" sz="600" b="1" kern="300" spc="50" dirty="0">
                <a:solidFill>
                  <a:srgbClr val="00539B"/>
                </a:solidFill>
                <a:latin typeface="Arial"/>
                <a:ea typeface="ＭＳ Ｐゴシック" pitchFamily="34" charset="-128"/>
                <a:cs typeface="Arial"/>
              </a:rPr>
            </a:br>
            <a:r>
              <a:rPr lang="en-US" sz="600" b="1" kern="300" spc="50" dirty="0">
                <a:solidFill>
                  <a:srgbClr val="00539B"/>
                </a:solidFill>
                <a:latin typeface="Arial"/>
                <a:ea typeface="ＭＳ Ｐゴシック" pitchFamily="34" charset="-128"/>
                <a:cs typeface="Arial"/>
              </a:rPr>
              <a:t>Copyright © 2012, SAS Institute Inc. All rights reserved.</a:t>
            </a:r>
          </a:p>
        </p:txBody>
      </p:sp>
      <p:grpSp>
        <p:nvGrpSpPr>
          <p:cNvPr id="5" name="Group 19"/>
          <p:cNvGrpSpPr>
            <a:grpSpLocks/>
          </p:cNvGrpSpPr>
          <p:nvPr userDrawn="1"/>
        </p:nvGrpSpPr>
        <p:grpSpPr bwMode="auto">
          <a:xfrm>
            <a:off x="1323975" y="4733925"/>
            <a:ext cx="1654175" cy="166688"/>
            <a:chOff x="1195324" y="673735"/>
            <a:chExt cx="4235450" cy="428625"/>
          </a:xfrm>
        </p:grpSpPr>
        <p:sp>
          <p:nvSpPr>
            <p:cNvPr id="6" name="Freeform 22"/>
            <p:cNvSpPr>
              <a:spLocks/>
            </p:cNvSpPr>
            <p:nvPr/>
          </p:nvSpPr>
          <p:spPr bwMode="auto">
            <a:xfrm>
              <a:off x="1195324" y="681899"/>
              <a:ext cx="528415" cy="412296"/>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7" name="Freeform 23"/>
            <p:cNvSpPr>
              <a:spLocks/>
            </p:cNvSpPr>
            <p:nvPr/>
          </p:nvSpPr>
          <p:spPr bwMode="auto">
            <a:xfrm>
              <a:off x="1731869" y="681899"/>
              <a:ext cx="524352" cy="412296"/>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8" name="Freeform 24"/>
            <p:cNvSpPr>
              <a:spLocks/>
            </p:cNvSpPr>
            <p:nvPr/>
          </p:nvSpPr>
          <p:spPr bwMode="auto">
            <a:xfrm>
              <a:off x="2264350" y="681899"/>
              <a:ext cx="528415" cy="412296"/>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9" name="Rectangle 25"/>
            <p:cNvSpPr>
              <a:spLocks noChangeArrowheads="1"/>
            </p:cNvSpPr>
            <p:nvPr/>
          </p:nvSpPr>
          <p:spPr bwMode="auto">
            <a:xfrm>
              <a:off x="2809024" y="975813"/>
              <a:ext cx="101617" cy="118383"/>
            </a:xfrm>
            <a:prstGeom prst="rect">
              <a:avLst/>
            </a:prstGeom>
            <a:solidFill>
              <a:schemeClr val="bg1"/>
            </a:solidFill>
            <a:ln w="9525">
              <a:noFill/>
              <a:miter lim="800000"/>
              <a:headEnd/>
              <a:tailEnd/>
            </a:ln>
          </p:spPr>
          <p:txBody>
            <a:bodyPr/>
            <a:lstStyle/>
            <a:p>
              <a:pPr>
                <a:defRPr/>
              </a:pPr>
              <a:endParaRPr lang="en-US" dirty="0">
                <a:latin typeface="Arial" pitchFamily="34" charset="0"/>
                <a:ea typeface="ＭＳ Ｐゴシック" pitchFamily="34" charset="-128"/>
                <a:cs typeface="+mn-cs"/>
              </a:endParaRPr>
            </a:p>
          </p:txBody>
        </p:sp>
        <p:sp>
          <p:nvSpPr>
            <p:cNvPr id="10" name="Freeform 26"/>
            <p:cNvSpPr>
              <a:spLocks/>
            </p:cNvSpPr>
            <p:nvPr/>
          </p:nvSpPr>
          <p:spPr bwMode="auto">
            <a:xfrm>
              <a:off x="2967547" y="673735"/>
              <a:ext cx="304856"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1" name="Freeform 27"/>
            <p:cNvSpPr>
              <a:spLocks noEditPoints="1"/>
            </p:cNvSpPr>
            <p:nvPr/>
          </p:nvSpPr>
          <p:spPr bwMode="auto">
            <a:xfrm>
              <a:off x="3308984" y="673735"/>
              <a:ext cx="317049"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2" name="Freeform 28"/>
            <p:cNvSpPr>
              <a:spLocks/>
            </p:cNvSpPr>
            <p:nvPr/>
          </p:nvSpPr>
          <p:spPr bwMode="auto">
            <a:xfrm>
              <a:off x="3670747" y="673735"/>
              <a:ext cx="300790"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3" name="Rectangle 29"/>
            <p:cNvSpPr>
              <a:spLocks noChangeArrowheads="1"/>
            </p:cNvSpPr>
            <p:nvPr/>
          </p:nvSpPr>
          <p:spPr bwMode="auto">
            <a:xfrm>
              <a:off x="4032506" y="975813"/>
              <a:ext cx="101620" cy="118383"/>
            </a:xfrm>
            <a:prstGeom prst="rect">
              <a:avLst/>
            </a:prstGeom>
            <a:solidFill>
              <a:schemeClr val="bg1"/>
            </a:solidFill>
            <a:ln w="9525">
              <a:noFill/>
              <a:miter lim="800000"/>
              <a:headEnd/>
              <a:tailEnd/>
            </a:ln>
          </p:spPr>
          <p:txBody>
            <a:bodyPr/>
            <a:lstStyle/>
            <a:p>
              <a:pPr>
                <a:defRPr/>
              </a:pPr>
              <a:endParaRPr lang="en-US" dirty="0">
                <a:latin typeface="Arial" pitchFamily="34" charset="0"/>
                <a:ea typeface="ＭＳ Ｐゴシック" pitchFamily="34" charset="-128"/>
                <a:cs typeface="+mn-cs"/>
              </a:endParaRPr>
            </a:p>
          </p:txBody>
        </p:sp>
        <p:sp>
          <p:nvSpPr>
            <p:cNvPr id="15" name="Freeform 30"/>
            <p:cNvSpPr>
              <a:spLocks/>
            </p:cNvSpPr>
            <p:nvPr/>
          </p:nvSpPr>
          <p:spPr bwMode="auto">
            <a:xfrm>
              <a:off x="4191032" y="673735"/>
              <a:ext cx="317049"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6" name="Freeform 31"/>
            <p:cNvSpPr>
              <a:spLocks noEditPoints="1"/>
            </p:cNvSpPr>
            <p:nvPr/>
          </p:nvSpPr>
          <p:spPr bwMode="auto">
            <a:xfrm>
              <a:off x="4544663" y="673735"/>
              <a:ext cx="325179"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7" name="Freeform 32"/>
            <p:cNvSpPr>
              <a:spLocks/>
            </p:cNvSpPr>
            <p:nvPr/>
          </p:nvSpPr>
          <p:spPr bwMode="auto">
            <a:xfrm>
              <a:off x="4926747" y="673735"/>
              <a:ext cx="504027" cy="420461"/>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grpSp>
      <p:sp>
        <p:nvSpPr>
          <p:cNvPr id="18" name="Rectangle 31">
            <a:hlinkClick r:id="rId3"/>
          </p:cNvPr>
          <p:cNvSpPr/>
          <p:nvPr userDrawn="1"/>
        </p:nvSpPr>
        <p:spPr bwMode="auto">
          <a:xfrm>
            <a:off x="1257300" y="4676775"/>
            <a:ext cx="1806575" cy="284163"/>
          </a:xfrm>
          <a:prstGeom prst="rect">
            <a:avLst/>
          </a:prstGeom>
          <a:solidFill>
            <a:schemeClr val="bg1">
              <a:alpha val="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dirty="0">
              <a:ea typeface="ＭＳ Ｐゴシック" pitchFamily="34" charset="-128"/>
              <a:cs typeface="+mn-cs"/>
            </a:endParaRPr>
          </a:p>
        </p:txBody>
      </p:sp>
      <p:sp>
        <p:nvSpPr>
          <p:cNvPr id="2" name="Title 1"/>
          <p:cNvSpPr>
            <a:spLocks noGrp="1"/>
          </p:cNvSpPr>
          <p:nvPr>
            <p:ph type="title"/>
          </p:nvPr>
        </p:nvSpPr>
        <p:spPr>
          <a:xfrm>
            <a:off x="1208088" y="1571625"/>
            <a:ext cx="5408612" cy="752475"/>
          </a:xfrm>
        </p:spPr>
        <p:txBody>
          <a:bodyPr anchor="ctr"/>
          <a:lstStyle>
            <a:lvl1pPr algn="l">
              <a:defRPr baseline="0">
                <a:solidFill>
                  <a:srgbClr val="FFFFFF"/>
                </a:solidFill>
              </a:defRPr>
            </a:lvl1pPr>
          </a:lstStyle>
          <a:p>
            <a:r>
              <a:rPr lang="en-US" dirty="0" smtClean="0"/>
              <a:t>Click to edit Master title style</a:t>
            </a:r>
            <a:endParaRPr lang="en-US" dirty="0"/>
          </a:p>
        </p:txBody>
      </p:sp>
      <p:sp>
        <p:nvSpPr>
          <p:cNvPr id="14" name="Rectangle 45"/>
          <p:cNvSpPr>
            <a:spLocks noGrp="1" noChangeArrowheads="1"/>
          </p:cNvSpPr>
          <p:nvPr>
            <p:ph type="subTitle" sz="quarter" idx="1"/>
          </p:nvPr>
        </p:nvSpPr>
        <p:spPr>
          <a:xfrm>
            <a:off x="1226185" y="246916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a:defRPr>
            </a:lvl1pPr>
          </a:lstStyle>
          <a:p>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AS 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2819400" y="4914900"/>
            <a:ext cx="3505200" cy="228600"/>
          </a:xfrm>
          <a:prstGeom prst="rect">
            <a:avLst/>
          </a:prstGeom>
          <a:noFill/>
          <a:ln w="9525">
            <a:noFill/>
            <a:miter lim="800000"/>
            <a:headEnd/>
            <a:tailEnd/>
          </a:ln>
          <a:effectLst/>
        </p:spPr>
        <p:txBody>
          <a:bodyPr anchor="b"/>
          <a:lstStyle/>
          <a:p>
            <a:pPr algn="ctr" eaLnBrk="0" hangingPunct="0">
              <a:defRPr/>
            </a:pPr>
            <a:r>
              <a:rPr lang="en-US" sz="600" b="1" kern="300" spc="50" dirty="0">
                <a:solidFill>
                  <a:srgbClr val="00539B"/>
                </a:solidFill>
                <a:latin typeface="Arial"/>
                <a:ea typeface="ＭＳ Ｐゴシック" pitchFamily="34" charset="-128"/>
                <a:cs typeface="Arial"/>
              </a:rPr>
              <a:t/>
            </a:r>
            <a:br>
              <a:rPr lang="en-US" sz="600" b="1" kern="300" spc="50" dirty="0">
                <a:solidFill>
                  <a:srgbClr val="00539B"/>
                </a:solidFill>
                <a:latin typeface="Arial"/>
                <a:ea typeface="ＭＳ Ｐゴシック" pitchFamily="34" charset="-128"/>
                <a:cs typeface="Arial"/>
              </a:rPr>
            </a:br>
            <a:r>
              <a:rPr lang="en-US" sz="600" b="1" kern="300" spc="50" dirty="0">
                <a:solidFill>
                  <a:srgbClr val="00539B"/>
                </a:solidFill>
                <a:latin typeface="Arial"/>
                <a:ea typeface="ＭＳ Ｐゴシック" pitchFamily="34" charset="-128"/>
                <a:cs typeface="Arial"/>
              </a:rPr>
              <a:t>Copyright © 2012, SAS Institute Inc. All rights reserved.</a:t>
            </a:r>
          </a:p>
        </p:txBody>
      </p:sp>
      <p:grpSp>
        <p:nvGrpSpPr>
          <p:cNvPr id="6" name="Group 19"/>
          <p:cNvGrpSpPr>
            <a:grpSpLocks/>
          </p:cNvGrpSpPr>
          <p:nvPr userDrawn="1"/>
        </p:nvGrpSpPr>
        <p:grpSpPr bwMode="auto">
          <a:xfrm>
            <a:off x="1323975" y="4733925"/>
            <a:ext cx="1654175" cy="166688"/>
            <a:chOff x="1195324" y="673735"/>
            <a:chExt cx="4235450" cy="428625"/>
          </a:xfrm>
        </p:grpSpPr>
        <p:sp>
          <p:nvSpPr>
            <p:cNvPr id="7" name="Freeform 22"/>
            <p:cNvSpPr>
              <a:spLocks/>
            </p:cNvSpPr>
            <p:nvPr/>
          </p:nvSpPr>
          <p:spPr bwMode="auto">
            <a:xfrm>
              <a:off x="1195324" y="681899"/>
              <a:ext cx="528415" cy="412296"/>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8" name="Freeform 23"/>
            <p:cNvSpPr>
              <a:spLocks/>
            </p:cNvSpPr>
            <p:nvPr/>
          </p:nvSpPr>
          <p:spPr bwMode="auto">
            <a:xfrm>
              <a:off x="1731869" y="681899"/>
              <a:ext cx="524352" cy="412296"/>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9" name="Freeform 24"/>
            <p:cNvSpPr>
              <a:spLocks/>
            </p:cNvSpPr>
            <p:nvPr/>
          </p:nvSpPr>
          <p:spPr bwMode="auto">
            <a:xfrm>
              <a:off x="2264350" y="681899"/>
              <a:ext cx="528415" cy="412296"/>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0" name="Rectangle 25"/>
            <p:cNvSpPr>
              <a:spLocks noChangeArrowheads="1"/>
            </p:cNvSpPr>
            <p:nvPr/>
          </p:nvSpPr>
          <p:spPr bwMode="auto">
            <a:xfrm>
              <a:off x="2809024" y="975813"/>
              <a:ext cx="101617" cy="118383"/>
            </a:xfrm>
            <a:prstGeom prst="rect">
              <a:avLst/>
            </a:prstGeom>
            <a:solidFill>
              <a:schemeClr val="bg1"/>
            </a:solidFill>
            <a:ln w="9525">
              <a:noFill/>
              <a:miter lim="800000"/>
              <a:headEnd/>
              <a:tailEnd/>
            </a:ln>
          </p:spPr>
          <p:txBody>
            <a:bodyPr/>
            <a:lstStyle/>
            <a:p>
              <a:pPr>
                <a:defRPr/>
              </a:pPr>
              <a:endParaRPr lang="en-US" dirty="0">
                <a:latin typeface="Arial" pitchFamily="34" charset="0"/>
                <a:ea typeface="ＭＳ Ｐゴシック" pitchFamily="34" charset="-128"/>
                <a:cs typeface="+mn-cs"/>
              </a:endParaRPr>
            </a:p>
          </p:txBody>
        </p:sp>
        <p:sp>
          <p:nvSpPr>
            <p:cNvPr id="11" name="Freeform 26"/>
            <p:cNvSpPr>
              <a:spLocks/>
            </p:cNvSpPr>
            <p:nvPr/>
          </p:nvSpPr>
          <p:spPr bwMode="auto">
            <a:xfrm>
              <a:off x="2967547" y="673735"/>
              <a:ext cx="304856"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2" name="Freeform 27"/>
            <p:cNvSpPr>
              <a:spLocks noEditPoints="1"/>
            </p:cNvSpPr>
            <p:nvPr/>
          </p:nvSpPr>
          <p:spPr bwMode="auto">
            <a:xfrm>
              <a:off x="3308984" y="673735"/>
              <a:ext cx="317049"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3" name="Freeform 28"/>
            <p:cNvSpPr>
              <a:spLocks/>
            </p:cNvSpPr>
            <p:nvPr/>
          </p:nvSpPr>
          <p:spPr bwMode="auto">
            <a:xfrm>
              <a:off x="3670747" y="673735"/>
              <a:ext cx="300790"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4" name="Rectangle 29"/>
            <p:cNvSpPr>
              <a:spLocks noChangeArrowheads="1"/>
            </p:cNvSpPr>
            <p:nvPr/>
          </p:nvSpPr>
          <p:spPr bwMode="auto">
            <a:xfrm>
              <a:off x="4032506" y="975813"/>
              <a:ext cx="101620" cy="118383"/>
            </a:xfrm>
            <a:prstGeom prst="rect">
              <a:avLst/>
            </a:prstGeom>
            <a:solidFill>
              <a:schemeClr val="bg1"/>
            </a:solidFill>
            <a:ln w="9525">
              <a:noFill/>
              <a:miter lim="800000"/>
              <a:headEnd/>
              <a:tailEnd/>
            </a:ln>
          </p:spPr>
          <p:txBody>
            <a:bodyPr/>
            <a:lstStyle/>
            <a:p>
              <a:pPr>
                <a:defRPr/>
              </a:pPr>
              <a:endParaRPr lang="en-US" dirty="0">
                <a:latin typeface="Arial" pitchFamily="34" charset="0"/>
                <a:ea typeface="ＭＳ Ｐゴシック" pitchFamily="34" charset="-128"/>
                <a:cs typeface="+mn-cs"/>
              </a:endParaRPr>
            </a:p>
          </p:txBody>
        </p:sp>
        <p:sp>
          <p:nvSpPr>
            <p:cNvPr id="15" name="Freeform 30"/>
            <p:cNvSpPr>
              <a:spLocks/>
            </p:cNvSpPr>
            <p:nvPr/>
          </p:nvSpPr>
          <p:spPr bwMode="auto">
            <a:xfrm>
              <a:off x="4191032" y="673735"/>
              <a:ext cx="317049"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6" name="Freeform 31"/>
            <p:cNvSpPr>
              <a:spLocks noEditPoints="1"/>
            </p:cNvSpPr>
            <p:nvPr/>
          </p:nvSpPr>
          <p:spPr bwMode="auto">
            <a:xfrm>
              <a:off x="4544663" y="673735"/>
              <a:ext cx="325179"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7" name="Freeform 32"/>
            <p:cNvSpPr>
              <a:spLocks/>
            </p:cNvSpPr>
            <p:nvPr/>
          </p:nvSpPr>
          <p:spPr bwMode="auto">
            <a:xfrm>
              <a:off x="4926747" y="673735"/>
              <a:ext cx="504027" cy="420461"/>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grpSp>
      <p:sp>
        <p:nvSpPr>
          <p:cNvPr id="18" name="Rectangle 31">
            <a:hlinkClick r:id="rId3"/>
          </p:cNvPr>
          <p:cNvSpPr/>
          <p:nvPr userDrawn="1"/>
        </p:nvSpPr>
        <p:spPr bwMode="auto">
          <a:xfrm>
            <a:off x="1257300" y="4676775"/>
            <a:ext cx="1806575" cy="284163"/>
          </a:xfrm>
          <a:prstGeom prst="rect">
            <a:avLst/>
          </a:prstGeom>
          <a:solidFill>
            <a:schemeClr val="bg1">
              <a:alpha val="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dirty="0">
              <a:ea typeface="ＭＳ Ｐゴシック" pitchFamily="34" charset="-128"/>
              <a:cs typeface="+mn-cs"/>
            </a:endParaRPr>
          </a:p>
        </p:txBody>
      </p:sp>
      <p:sp>
        <p:nvSpPr>
          <p:cNvPr id="2" name="Title 1"/>
          <p:cNvSpPr>
            <a:spLocks noGrp="1"/>
          </p:cNvSpPr>
          <p:nvPr>
            <p:ph type="title"/>
          </p:nvPr>
        </p:nvSpPr>
        <p:spPr>
          <a:xfrm>
            <a:off x="1208088" y="1571625"/>
            <a:ext cx="5408612" cy="752475"/>
          </a:xfrm>
        </p:spPr>
        <p:txBody>
          <a:bodyPr anchor="ctr"/>
          <a:lstStyle>
            <a:lvl1pPr algn="l">
              <a:defRPr baseline="0">
                <a:solidFill>
                  <a:srgbClr val="FFFFFF"/>
                </a:solidFill>
              </a:defRPr>
            </a:lvl1pPr>
          </a:lstStyle>
          <a:p>
            <a:r>
              <a:rPr lang="en-US" dirty="0" smtClean="0"/>
              <a:t>Click to edit Master title style</a:t>
            </a:r>
            <a:endParaRPr lang="en-US" dirty="0"/>
          </a:p>
        </p:txBody>
      </p:sp>
      <p:sp>
        <p:nvSpPr>
          <p:cNvPr id="34" name="Text Placeholder 9"/>
          <p:cNvSpPr>
            <a:spLocks noGrp="1"/>
          </p:cNvSpPr>
          <p:nvPr>
            <p:ph type="body" sz="quarter" idx="11"/>
          </p:nvPr>
        </p:nvSpPr>
        <p:spPr>
          <a:xfrm>
            <a:off x="1527047" y="2914650"/>
            <a:ext cx="5633847" cy="1077218"/>
          </a:xfrm>
        </p:spPr>
        <p:txBody>
          <a:bodyPr/>
          <a:lstStyle>
            <a:lvl1pPr marL="0" indent="0" algn="l">
              <a:lnSpc>
                <a:spcPct val="100000"/>
              </a:lnSpc>
              <a:spcBef>
                <a:spcPts val="0"/>
              </a:spcBef>
              <a:spcAft>
                <a:spcPts val="0"/>
              </a:spcAft>
              <a:buNone/>
              <a:defRPr sz="1600" b="0" baseline="0">
                <a:solidFill>
                  <a:schemeClr val="bg1"/>
                </a:solidFill>
                <a:latin typeface="Arial"/>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5" name="Rectangle 45"/>
          <p:cNvSpPr>
            <a:spLocks noGrp="1" noChangeArrowheads="1"/>
          </p:cNvSpPr>
          <p:nvPr>
            <p:ph type="subTitle" sz="quarter" idx="1"/>
          </p:nvPr>
        </p:nvSpPr>
        <p:spPr>
          <a:xfrm>
            <a:off x="1226185" y="246916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a:defRPr>
            </a:lvl1pPr>
          </a:lstStyle>
          <a:p>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AS Closing Slide Alternativ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2819400" y="4914900"/>
            <a:ext cx="3505200" cy="228600"/>
          </a:xfrm>
          <a:prstGeom prst="rect">
            <a:avLst/>
          </a:prstGeom>
          <a:noFill/>
          <a:ln w="9525">
            <a:noFill/>
            <a:miter lim="800000"/>
            <a:headEnd/>
            <a:tailEnd/>
          </a:ln>
          <a:effectLst/>
        </p:spPr>
        <p:txBody>
          <a:bodyPr anchor="b"/>
          <a:lstStyle/>
          <a:p>
            <a:pPr algn="ctr" eaLnBrk="0" hangingPunct="0">
              <a:defRPr/>
            </a:pPr>
            <a:r>
              <a:rPr lang="en-US" sz="600" b="1" kern="300" spc="50" dirty="0">
                <a:solidFill>
                  <a:srgbClr val="00539B"/>
                </a:solidFill>
                <a:latin typeface="Arial"/>
                <a:ea typeface="ＭＳ Ｐゴシック" pitchFamily="34" charset="-128"/>
                <a:cs typeface="Arial"/>
              </a:rPr>
              <a:t/>
            </a:r>
            <a:br>
              <a:rPr lang="en-US" sz="600" b="1" kern="300" spc="50" dirty="0">
                <a:solidFill>
                  <a:srgbClr val="00539B"/>
                </a:solidFill>
                <a:latin typeface="Arial"/>
                <a:ea typeface="ＭＳ Ｐゴシック" pitchFamily="34" charset="-128"/>
                <a:cs typeface="Arial"/>
              </a:rPr>
            </a:br>
            <a:r>
              <a:rPr lang="en-US" sz="600" b="1" kern="300" spc="50" dirty="0">
                <a:solidFill>
                  <a:srgbClr val="00539B"/>
                </a:solidFill>
                <a:latin typeface="Arial"/>
                <a:ea typeface="ＭＳ Ｐゴシック" pitchFamily="34" charset="-128"/>
                <a:cs typeface="Arial"/>
              </a:rPr>
              <a:t>Copyright © 2012, SAS Institute Inc. All rights reserved.</a:t>
            </a:r>
          </a:p>
        </p:txBody>
      </p:sp>
      <p:grpSp>
        <p:nvGrpSpPr>
          <p:cNvPr id="5" name="Group 21"/>
          <p:cNvGrpSpPr>
            <a:grpSpLocks/>
          </p:cNvGrpSpPr>
          <p:nvPr userDrawn="1"/>
        </p:nvGrpSpPr>
        <p:grpSpPr bwMode="auto">
          <a:xfrm>
            <a:off x="3744913" y="4651375"/>
            <a:ext cx="1654175" cy="168275"/>
            <a:chOff x="1195324" y="673735"/>
            <a:chExt cx="4235450" cy="428625"/>
          </a:xfrm>
        </p:grpSpPr>
        <p:sp>
          <p:nvSpPr>
            <p:cNvPr id="6" name="Freeform 22"/>
            <p:cNvSpPr>
              <a:spLocks/>
            </p:cNvSpPr>
            <p:nvPr/>
          </p:nvSpPr>
          <p:spPr bwMode="auto">
            <a:xfrm>
              <a:off x="1195324" y="681822"/>
              <a:ext cx="528415" cy="412450"/>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7" name="Freeform 23"/>
            <p:cNvSpPr>
              <a:spLocks/>
            </p:cNvSpPr>
            <p:nvPr/>
          </p:nvSpPr>
          <p:spPr bwMode="auto">
            <a:xfrm>
              <a:off x="1731869" y="681822"/>
              <a:ext cx="524349" cy="412450"/>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8" name="Freeform 24"/>
            <p:cNvSpPr>
              <a:spLocks/>
            </p:cNvSpPr>
            <p:nvPr/>
          </p:nvSpPr>
          <p:spPr bwMode="auto">
            <a:xfrm>
              <a:off x="2264347" y="681822"/>
              <a:ext cx="528415" cy="412450"/>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9" name="Rectangle 25"/>
            <p:cNvSpPr>
              <a:spLocks noChangeArrowheads="1"/>
            </p:cNvSpPr>
            <p:nvPr/>
          </p:nvSpPr>
          <p:spPr bwMode="auto">
            <a:xfrm>
              <a:off x="2809021" y="977009"/>
              <a:ext cx="101620" cy="117264"/>
            </a:xfrm>
            <a:prstGeom prst="rect">
              <a:avLst/>
            </a:prstGeom>
            <a:solidFill>
              <a:schemeClr val="bg1"/>
            </a:solidFill>
            <a:ln w="9525">
              <a:noFill/>
              <a:miter lim="800000"/>
              <a:headEnd/>
              <a:tailEnd/>
            </a:ln>
          </p:spPr>
          <p:txBody>
            <a:bodyPr/>
            <a:lstStyle/>
            <a:p>
              <a:pPr>
                <a:defRPr/>
              </a:pPr>
              <a:endParaRPr lang="en-US" dirty="0">
                <a:latin typeface="Arial" pitchFamily="34" charset="0"/>
                <a:ea typeface="ＭＳ Ｐゴシック" pitchFamily="34" charset="-128"/>
                <a:cs typeface="+mn-cs"/>
              </a:endParaRPr>
            </a:p>
          </p:txBody>
        </p:sp>
        <p:sp>
          <p:nvSpPr>
            <p:cNvPr id="10" name="Freeform 26"/>
            <p:cNvSpPr>
              <a:spLocks/>
            </p:cNvSpPr>
            <p:nvPr/>
          </p:nvSpPr>
          <p:spPr bwMode="auto">
            <a:xfrm>
              <a:off x="2967547" y="673735"/>
              <a:ext cx="304854"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1" name="Freeform 27"/>
            <p:cNvSpPr>
              <a:spLocks noEditPoints="1"/>
            </p:cNvSpPr>
            <p:nvPr/>
          </p:nvSpPr>
          <p:spPr bwMode="auto">
            <a:xfrm>
              <a:off x="3308984" y="673735"/>
              <a:ext cx="317049"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2" name="Freeform 28"/>
            <p:cNvSpPr>
              <a:spLocks/>
            </p:cNvSpPr>
            <p:nvPr/>
          </p:nvSpPr>
          <p:spPr bwMode="auto">
            <a:xfrm>
              <a:off x="3670744" y="673735"/>
              <a:ext cx="300790"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3" name="Rectangle 29"/>
            <p:cNvSpPr>
              <a:spLocks noChangeArrowheads="1"/>
            </p:cNvSpPr>
            <p:nvPr/>
          </p:nvSpPr>
          <p:spPr bwMode="auto">
            <a:xfrm>
              <a:off x="4032506" y="977009"/>
              <a:ext cx="101617" cy="117264"/>
            </a:xfrm>
            <a:prstGeom prst="rect">
              <a:avLst/>
            </a:prstGeom>
            <a:solidFill>
              <a:schemeClr val="bg1"/>
            </a:solidFill>
            <a:ln w="9525">
              <a:noFill/>
              <a:miter lim="800000"/>
              <a:headEnd/>
              <a:tailEnd/>
            </a:ln>
          </p:spPr>
          <p:txBody>
            <a:bodyPr/>
            <a:lstStyle/>
            <a:p>
              <a:pPr>
                <a:defRPr/>
              </a:pPr>
              <a:endParaRPr lang="en-US" dirty="0">
                <a:latin typeface="Arial" pitchFamily="34" charset="0"/>
                <a:ea typeface="ＭＳ Ｐゴシック" pitchFamily="34" charset="-128"/>
                <a:cs typeface="+mn-cs"/>
              </a:endParaRPr>
            </a:p>
          </p:txBody>
        </p:sp>
        <p:sp>
          <p:nvSpPr>
            <p:cNvPr id="14" name="Freeform 30"/>
            <p:cNvSpPr>
              <a:spLocks/>
            </p:cNvSpPr>
            <p:nvPr/>
          </p:nvSpPr>
          <p:spPr bwMode="auto">
            <a:xfrm>
              <a:off x="4191030" y="673735"/>
              <a:ext cx="317049"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5" name="Freeform 31"/>
            <p:cNvSpPr>
              <a:spLocks noEditPoints="1"/>
            </p:cNvSpPr>
            <p:nvPr/>
          </p:nvSpPr>
          <p:spPr bwMode="auto">
            <a:xfrm>
              <a:off x="4544663" y="673735"/>
              <a:ext cx="325179"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sp>
          <p:nvSpPr>
            <p:cNvPr id="16" name="Freeform 32"/>
            <p:cNvSpPr>
              <a:spLocks/>
            </p:cNvSpPr>
            <p:nvPr/>
          </p:nvSpPr>
          <p:spPr bwMode="auto">
            <a:xfrm>
              <a:off x="4926747" y="673735"/>
              <a:ext cx="504027" cy="420538"/>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grpSp>
      <p:sp>
        <p:nvSpPr>
          <p:cNvPr id="17" name="Rectangle 33">
            <a:hlinkClick r:id="rId3"/>
          </p:cNvPr>
          <p:cNvSpPr/>
          <p:nvPr userDrawn="1"/>
        </p:nvSpPr>
        <p:spPr bwMode="auto">
          <a:xfrm>
            <a:off x="3668713" y="4594225"/>
            <a:ext cx="1806575" cy="284163"/>
          </a:xfrm>
          <a:prstGeom prst="rect">
            <a:avLst/>
          </a:prstGeom>
          <a:solidFill>
            <a:schemeClr val="bg1">
              <a:alpha val="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dirty="0">
              <a:ea typeface="ＭＳ Ｐゴシック" pitchFamily="34" charset="-128"/>
              <a:cs typeface="+mn-cs"/>
            </a:endParaRPr>
          </a:p>
        </p:txBody>
      </p:sp>
      <p:sp>
        <p:nvSpPr>
          <p:cNvPr id="20" name="Text Placeholder 9"/>
          <p:cNvSpPr>
            <a:spLocks noGrp="1"/>
          </p:cNvSpPr>
          <p:nvPr>
            <p:ph type="body" sz="quarter" idx="11"/>
          </p:nvPr>
        </p:nvSpPr>
        <p:spPr>
          <a:xfrm>
            <a:off x="1755077" y="2914650"/>
            <a:ext cx="5633847" cy="1077218"/>
          </a:xfrm>
        </p:spPr>
        <p:txBody>
          <a:bodyPr/>
          <a:lstStyle>
            <a:lvl1pPr marL="0" indent="0" algn="ctr">
              <a:lnSpc>
                <a:spcPct val="100000"/>
              </a:lnSpc>
              <a:spcBef>
                <a:spcPts val="0"/>
              </a:spcBef>
              <a:spcAft>
                <a:spcPts val="0"/>
              </a:spcAft>
              <a:buNone/>
              <a:defRPr sz="1600" b="0" baseline="0">
                <a:solidFill>
                  <a:schemeClr val="bg1"/>
                </a:solidFill>
                <a:latin typeface="Arial"/>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Rectangle 45"/>
          <p:cNvSpPr>
            <a:spLocks noGrp="1" noChangeArrowheads="1"/>
          </p:cNvSpPr>
          <p:nvPr>
            <p:ph type="subTitle" sz="quarter" idx="1"/>
          </p:nvPr>
        </p:nvSpPr>
        <p:spPr>
          <a:xfrm>
            <a:off x="1752091" y="2469166"/>
            <a:ext cx="5639818" cy="355482"/>
          </a:xfrm>
        </p:spPr>
        <p:txBody>
          <a:bodyPr/>
          <a:lstStyle>
            <a:lvl1pPr marL="0" indent="0" algn="ctr">
              <a:lnSpc>
                <a:spcPct val="95000"/>
              </a:lnSpc>
              <a:spcBef>
                <a:spcPct val="0"/>
              </a:spcBef>
              <a:spcAft>
                <a:spcPct val="0"/>
              </a:spcAft>
              <a:buFont typeface="Wingdings" pitchFamily="2" charset="2"/>
              <a:buNone/>
              <a:defRPr sz="1800" b="1" baseline="0">
                <a:solidFill>
                  <a:srgbClr val="D9D9D9"/>
                </a:solidFill>
                <a:latin typeface="Arial"/>
              </a:defRPr>
            </a:lvl1pPr>
          </a:lstStyle>
          <a:p>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39725" y="2215007"/>
            <a:ext cx="7116763" cy="430887"/>
          </a:xfrm>
        </p:spPr>
        <p:txBody>
          <a:bodyPr anchor="b"/>
          <a:lstStyle>
            <a:lvl1pPr>
              <a:defRPr sz="2200" cap="all" baseline="0">
                <a:solidFill>
                  <a:schemeClr val="bg1"/>
                </a:solidFill>
              </a:defRPr>
            </a:lvl1pPr>
          </a:lstStyle>
          <a:p>
            <a:r>
              <a:rPr lang="en-US" dirty="0" smtClean="0"/>
              <a:t>Click to edit title</a:t>
            </a:r>
            <a:endParaRPr lang="en-US" dirty="0"/>
          </a:p>
        </p:txBody>
      </p:sp>
      <p:sp>
        <p:nvSpPr>
          <p:cNvPr id="8" name="Subtitle 2"/>
          <p:cNvSpPr>
            <a:spLocks noGrp="1"/>
          </p:cNvSpPr>
          <p:nvPr>
            <p:ph type="body" sz="quarter" idx="13" hasCustomPrompt="1"/>
          </p:nvPr>
        </p:nvSpPr>
        <p:spPr>
          <a:xfrm>
            <a:off x="339725" y="2580844"/>
            <a:ext cx="7116763" cy="276999"/>
          </a:xfrm>
        </p:spPr>
        <p:txBody>
          <a:bodyPr wrap="square" anchor="t">
            <a:spAutoFit/>
          </a:bodyPr>
          <a:lstStyle>
            <a:lvl1pPr marL="0" indent="0" algn="r">
              <a:lnSpc>
                <a:spcPct val="100000"/>
              </a:lnSpc>
              <a:buFont typeface="Arial" pitchFamily="34" charset="0"/>
              <a:buNone/>
              <a:defRPr sz="1200" b="1" cap="all" baseline="0">
                <a:solidFill>
                  <a:schemeClr val="bg1"/>
                </a:solidFill>
              </a:defRPr>
            </a:lvl1pPr>
          </a:lstStyle>
          <a:p>
            <a:pPr lvl="0"/>
            <a:r>
              <a:rPr lang="en-US" dirty="0" smtClean="0"/>
              <a:t>Click to edit subtitle</a:t>
            </a:r>
            <a:endParaRPr lang="en-US" dirty="0"/>
          </a:p>
        </p:txBody>
      </p:sp>
      <p:sp>
        <p:nvSpPr>
          <p:cNvPr id="10" name="TextBox 3"/>
          <p:cNvSpPr txBox="1"/>
          <p:nvPr/>
        </p:nvSpPr>
        <p:spPr>
          <a:xfrm>
            <a:off x="0" y="4928056"/>
            <a:ext cx="1931989" cy="215444"/>
          </a:xfrm>
          <a:prstGeom prst="rect">
            <a:avLst/>
          </a:prstGeom>
          <a:noFill/>
        </p:spPr>
        <p:txBody>
          <a:bodyPr wrap="square" anchor="ctr">
            <a:spAutoFit/>
          </a:bodyPr>
          <a:lstStyle/>
          <a:p>
            <a:pPr eaLnBrk="0" fontAlgn="auto" hangingPunct="0">
              <a:spcBef>
                <a:spcPts val="0"/>
              </a:spcBef>
              <a:spcAft>
                <a:spcPts val="0"/>
              </a:spcAft>
              <a:defRPr/>
            </a:pPr>
            <a:r>
              <a:rPr lang="en-US" sz="400" kern="300" spc="50" dirty="0">
                <a:solidFill>
                  <a:srgbClr val="007DC3"/>
                </a:solidFill>
                <a:latin typeface="Arial"/>
                <a:ea typeface="ＭＳ Ｐゴシック" pitchFamily="34" charset="-128"/>
                <a:cs typeface="Arial"/>
              </a:rPr>
              <a:t/>
            </a:r>
            <a:br>
              <a:rPr lang="en-US" sz="400" kern="300" spc="50" dirty="0">
                <a:solidFill>
                  <a:srgbClr val="007DC3"/>
                </a:solidFill>
                <a:latin typeface="Arial"/>
                <a:ea typeface="ＭＳ Ｐゴシック" pitchFamily="34" charset="-128"/>
                <a:cs typeface="Arial"/>
              </a:rPr>
            </a:br>
            <a:r>
              <a:rPr lang="en-US" sz="400" kern="300" spc="50" dirty="0">
                <a:solidFill>
                  <a:srgbClr val="007DC3"/>
                </a:solidFill>
                <a:latin typeface="Arial"/>
                <a:ea typeface="ＭＳ Ｐゴシック" pitchFamily="34" charset="-128"/>
                <a:cs typeface="Arial"/>
              </a:rPr>
              <a:t>Copyright © 2012, SAS Institute Inc. All rights reserved.</a:t>
            </a:r>
          </a:p>
        </p:txBody>
      </p:sp>
      <p:cxnSp>
        <p:nvCxnSpPr>
          <p:cNvPr id="7" name="Straight Connector 4"/>
          <p:cNvCxnSpPr/>
          <p:nvPr/>
        </p:nvCxnSpPr>
        <p:spPr bwMode="auto">
          <a:xfrm>
            <a:off x="7670800" y="0"/>
            <a:ext cx="0" cy="5143500"/>
          </a:xfrm>
          <a:prstGeom prst="line">
            <a:avLst/>
          </a:prstGeom>
          <a:solidFill>
            <a:schemeClr val="accent1"/>
          </a:solidFill>
          <a:ln w="12700" cap="flat" cmpd="sng" algn="ctr">
            <a:gradFill flip="none" rotWithShape="1">
              <a:gsLst>
                <a:gs pos="0">
                  <a:schemeClr val="accent1"/>
                </a:gs>
                <a:gs pos="100000">
                  <a:schemeClr val="accent1">
                    <a:alpha val="0"/>
                  </a:schemeClr>
                </a:gs>
              </a:gsLst>
              <a:lin ang="5400000" scaled="1"/>
              <a:tileRect/>
            </a:gradFill>
            <a:prstDash val="solid"/>
            <a:round/>
            <a:headEnd type="none" w="med" len="med"/>
            <a:tailEnd type="none" w="med" len="med"/>
          </a:ln>
          <a:effectLst/>
        </p:spPr>
      </p:cxnSp>
      <p:pic>
        <p:nvPicPr>
          <p:cNvPr id="2"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838" y="2378682"/>
            <a:ext cx="725467" cy="386136"/>
          </a:xfrm>
          <a:prstGeom prst="rect">
            <a:avLst/>
          </a:prstGeom>
        </p:spPr>
      </p:pic>
    </p:spTree>
    <p:extLst>
      <p:ext uri="{BB962C8B-B14F-4D97-AF65-F5344CB8AC3E}">
        <p14:creationId xmlns:p14="http://schemas.microsoft.com/office/powerpoint/2010/main" val="605999729"/>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255847"/>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1879253"/>
            <a:ext cx="8232776" cy="1384995"/>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301515154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pic>
        <p:nvPicPr>
          <p:cNvPr id="11"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2695"/>
            <a:ext cx="9144000" cy="1138844"/>
          </a:xfrm>
          <a:prstGeom prst="rect">
            <a:avLst/>
          </a:prstGeom>
        </p:spPr>
      </p:pic>
      <p:sp>
        <p:nvSpPr>
          <p:cNvPr id="2" name="Title 1"/>
          <p:cNvSpPr>
            <a:spLocks noGrp="1"/>
          </p:cNvSpPr>
          <p:nvPr>
            <p:ph type="title" hasCustomPrompt="1"/>
          </p:nvPr>
        </p:nvSpPr>
        <p:spPr>
          <a:xfrm>
            <a:off x="465521" y="1644242"/>
            <a:ext cx="6971533" cy="397586"/>
          </a:xfrm>
        </p:spPr>
        <p:txBody>
          <a:bodyPr anchor="b"/>
          <a:lstStyle>
            <a:lvl1pPr>
              <a:defRPr sz="2000" baseline="0">
                <a:solidFill>
                  <a:schemeClr val="bg1"/>
                </a:solidFill>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465138" y="2041730"/>
            <a:ext cx="6972300" cy="276999"/>
          </a:xfrm>
        </p:spPr>
        <p:txBody>
          <a:bodyPr anchor="t">
            <a:spAutoFit/>
          </a:bodyPr>
          <a:lstStyle>
            <a:lvl1pPr marL="0" indent="0" algn="r">
              <a:lnSpc>
                <a:spcPct val="100000"/>
              </a:lnSpc>
              <a:buFont typeface="Arial" pitchFamily="34" charset="0"/>
              <a:buNone/>
              <a:defRPr sz="1200" b="1" i="0" cap="all" baseline="0">
                <a:solidFill>
                  <a:schemeClr val="bg1"/>
                </a:solidFill>
              </a:defRPr>
            </a:lvl1pPr>
          </a:lstStyle>
          <a:p>
            <a:pPr lvl="0"/>
            <a:r>
              <a:rPr lang="en-US" dirty="0" smtClean="0"/>
              <a:t>Click to edit subtitle</a:t>
            </a:r>
            <a:endParaRPr lang="en-US" dirty="0"/>
          </a:p>
        </p:txBody>
      </p:sp>
      <p:sp>
        <p:nvSpPr>
          <p:cNvPr id="10" name="TextBox 3"/>
          <p:cNvSpPr txBox="1"/>
          <p:nvPr/>
        </p:nvSpPr>
        <p:spPr>
          <a:xfrm>
            <a:off x="0" y="4928056"/>
            <a:ext cx="1931989" cy="215444"/>
          </a:xfrm>
          <a:prstGeom prst="rect">
            <a:avLst/>
          </a:prstGeom>
          <a:noFill/>
        </p:spPr>
        <p:txBody>
          <a:bodyPr wrap="square" anchor="ctr">
            <a:spAutoFit/>
          </a:bodyPr>
          <a:lstStyle/>
          <a:p>
            <a:pPr defTabSz="274320" eaLnBrk="0" fontAlgn="auto" hangingPunct="0">
              <a:spcBef>
                <a:spcPts val="0"/>
              </a:spcBef>
              <a:spcAft>
                <a:spcPts val="0"/>
              </a:spcAft>
              <a:defRPr/>
            </a:pPr>
            <a:r>
              <a:rPr lang="en-US" sz="400" kern="300" spc="50" dirty="0">
                <a:solidFill>
                  <a:srgbClr val="B0B7BB">
                    <a:lumMod val="40000"/>
                    <a:lumOff val="60000"/>
                  </a:srgbClr>
                </a:solidFill>
                <a:latin typeface="Arial"/>
                <a:ea typeface="ＭＳ Ｐゴシック" pitchFamily="34" charset="-128"/>
                <a:cs typeface="Arial"/>
              </a:rPr>
              <a:t/>
            </a:r>
            <a:br>
              <a:rPr lang="en-US" sz="400" kern="300" spc="50" dirty="0">
                <a:solidFill>
                  <a:srgbClr val="B0B7BB">
                    <a:lumMod val="40000"/>
                    <a:lumOff val="60000"/>
                  </a:srgbClr>
                </a:solidFill>
                <a:latin typeface="Arial"/>
                <a:ea typeface="ＭＳ Ｐゴシック" pitchFamily="34" charset="-128"/>
                <a:cs typeface="Arial"/>
              </a:rPr>
            </a:br>
            <a:r>
              <a:rPr lang="en-US" sz="400" kern="300" spc="50" dirty="0">
                <a:solidFill>
                  <a:srgbClr val="B0B7BB">
                    <a:lumMod val="40000"/>
                    <a:lumOff val="60000"/>
                  </a:srgbClr>
                </a:solidFill>
                <a:latin typeface="Arial"/>
                <a:ea typeface="ＭＳ Ｐゴシック" pitchFamily="34" charset="-128"/>
                <a:cs typeface="Arial"/>
              </a:rPr>
              <a:t>Copyright © 2012, SAS Institute Inc. All rights reserved.</a:t>
            </a:r>
          </a:p>
        </p:txBody>
      </p:sp>
      <p:cxnSp>
        <p:nvCxnSpPr>
          <p:cNvPr id="5" name="Straight Connector 4"/>
          <p:cNvCxnSpPr/>
          <p:nvPr/>
        </p:nvCxnSpPr>
        <p:spPr bwMode="auto">
          <a:xfrm>
            <a:off x="7670800" y="1425734"/>
            <a:ext cx="0" cy="1143000"/>
          </a:xfrm>
          <a:prstGeom prst="line">
            <a:avLst/>
          </a:prstGeom>
          <a:solidFill>
            <a:schemeClr val="accent1"/>
          </a:solidFill>
          <a:ln w="12700" cap="flat" cmpd="sng" algn="ctr">
            <a:gradFill flip="none" rotWithShape="1">
              <a:gsLst>
                <a:gs pos="0">
                  <a:schemeClr val="accent1"/>
                </a:gs>
                <a:gs pos="100000">
                  <a:schemeClr val="accent1">
                    <a:alpha val="0"/>
                  </a:schemeClr>
                </a:gs>
              </a:gsLst>
              <a:lin ang="5400000" scaled="1"/>
              <a:tileRect/>
            </a:gradFill>
            <a:prstDash val="solid"/>
            <a:round/>
            <a:headEnd type="none" w="med" len="med"/>
            <a:tailEnd type="none" w="med" len="med"/>
          </a:ln>
          <a:effectLst/>
        </p:spPr>
      </p:cxnSp>
      <p:pic>
        <p:nvPicPr>
          <p:cNvPr id="7"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838" y="1804735"/>
            <a:ext cx="725467" cy="386136"/>
          </a:xfrm>
          <a:prstGeom prst="rect">
            <a:avLst/>
          </a:prstGeom>
        </p:spPr>
      </p:pic>
    </p:spTree>
    <p:extLst>
      <p:ext uri="{BB962C8B-B14F-4D97-AF65-F5344CB8AC3E}">
        <p14:creationId xmlns:p14="http://schemas.microsoft.com/office/powerpoint/2010/main" val="291488666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6" y="255847"/>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29103946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52342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pic>
        <p:nvPicPr>
          <p:cNvPr id="9"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9916" cy="5143500"/>
          </a:xfrm>
          <a:prstGeom prst="rect">
            <a:avLst/>
          </a:prstGeom>
        </p:spPr>
      </p:pic>
      <p:sp>
        <p:nvSpPr>
          <p:cNvPr id="2" name="Title 1"/>
          <p:cNvSpPr>
            <a:spLocks noGrp="1"/>
          </p:cNvSpPr>
          <p:nvPr>
            <p:ph type="title" hasCustomPrompt="1"/>
          </p:nvPr>
        </p:nvSpPr>
        <p:spPr>
          <a:xfrm>
            <a:off x="152400" y="141044"/>
            <a:ext cx="2330456" cy="584775"/>
          </a:xfrm>
        </p:spPr>
        <p:txBody>
          <a:bodyPr/>
          <a:lstStyle>
            <a:lvl1pPr>
              <a:defRPr baseline="0">
                <a:solidFill>
                  <a:schemeClr val="bg1"/>
                </a:solidFill>
                <a:effectLst>
                  <a:outerShdw blurRad="38100" dist="38100" dir="2700000" algn="tl">
                    <a:srgbClr val="000000">
                      <a:alpha val="43137"/>
                    </a:srgbClr>
                  </a:outerShdw>
                </a:effectLst>
              </a:defRPr>
            </a:lvl1pPr>
          </a:lstStyle>
          <a:p>
            <a:r>
              <a:rPr lang="en-US" dirty="0" smtClean="0"/>
              <a:t>Click to edit title</a:t>
            </a:r>
            <a:endParaRPr lang="en-US" dirty="0"/>
          </a:p>
        </p:txBody>
      </p:sp>
      <p:sp>
        <p:nvSpPr>
          <p:cNvPr id="16" name="Text Placeholder 2"/>
          <p:cNvSpPr>
            <a:spLocks noGrp="1"/>
          </p:cNvSpPr>
          <p:nvPr>
            <p:ph type="body" sz="quarter" idx="11" hasCustomPrompt="1"/>
          </p:nvPr>
        </p:nvSpPr>
        <p:spPr>
          <a:xfrm>
            <a:off x="2736851" y="255847"/>
            <a:ext cx="5953124"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effectLst/>
              </a:defRPr>
            </a:lvl1pPr>
            <a:lvl2pPr marL="0" indent="0" algn="r">
              <a:buFontTx/>
              <a:buNone/>
              <a:defRPr sz="1400" b="1">
                <a:solidFill>
                  <a:schemeClr val="bg1"/>
                </a:solidFill>
              </a:defRPr>
            </a:lvl2pPr>
            <a:lvl3pPr marL="182880" indent="0" algn="r">
              <a:buFontTx/>
              <a:buNone/>
              <a:defRPr sz="1400" b="1">
                <a:solidFill>
                  <a:schemeClr val="bg1"/>
                </a:solidFill>
              </a:defRPr>
            </a:lvl3pPr>
            <a:lvl4pPr marL="365760" indent="0" algn="r">
              <a:buFontTx/>
              <a:buNone/>
              <a:defRPr sz="1400" b="1">
                <a:solidFill>
                  <a:schemeClr val="bg1"/>
                </a:solidFill>
              </a:defRPr>
            </a:lvl4pPr>
            <a:lvl5pPr marL="548640" indent="0" algn="r">
              <a:buFontTx/>
              <a:buNone/>
              <a:defRPr sz="1400"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2736850" y="1879253"/>
            <a:ext cx="5943600" cy="1384995"/>
          </a:xfrm>
        </p:spPr>
        <p:txBody>
          <a:bodyPr anchor="ctr">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4"/>
          <p:cNvSpPr>
            <a:spLocks noGrp="1"/>
          </p:cNvSpPr>
          <p:nvPr>
            <p:ph type="body" sz="quarter" idx="13" hasCustomPrompt="1"/>
          </p:nvPr>
        </p:nvSpPr>
        <p:spPr>
          <a:xfrm>
            <a:off x="152400" y="2193185"/>
            <a:ext cx="2325116" cy="757130"/>
          </a:xfrm>
        </p:spPr>
        <p:txBody>
          <a:bodyPr wrap="square" anchor="ctr">
            <a:spAutoFit/>
          </a:bodyPr>
          <a:lstStyle>
            <a:lvl1pPr marL="0" indent="0" algn="r">
              <a:buFont typeface="Arial" pitchFamily="34" charset="0"/>
              <a:buNone/>
              <a:defRPr sz="1800" b="1" cap="none" baseline="0">
                <a:solidFill>
                  <a:schemeClr val="bg1"/>
                </a:solidFill>
                <a:effectLst/>
                <a:latin typeface="+mn-lt"/>
              </a:defRPr>
            </a:lvl1pPr>
          </a:lstStyle>
          <a:p>
            <a:pPr lvl="0"/>
            <a:r>
              <a:rPr lang="en-US" dirty="0" smtClean="0"/>
              <a:t>Click to edit caption text</a:t>
            </a:r>
            <a:endParaRPr lang="en-US" dirty="0"/>
          </a:p>
        </p:txBody>
      </p:sp>
      <p:sp>
        <p:nvSpPr>
          <p:cNvPr id="11" name="TextBox 5"/>
          <p:cNvSpPr txBox="1"/>
          <p:nvPr/>
        </p:nvSpPr>
        <p:spPr>
          <a:xfrm>
            <a:off x="0" y="4928056"/>
            <a:ext cx="1931989" cy="215444"/>
          </a:xfrm>
          <a:prstGeom prst="rect">
            <a:avLst/>
          </a:prstGeom>
          <a:noFill/>
        </p:spPr>
        <p:txBody>
          <a:bodyPr wrap="square" anchor="ctr">
            <a:spAutoFit/>
          </a:bodyPr>
          <a:lstStyle/>
          <a:p>
            <a:pPr eaLnBrk="0" fontAlgn="auto" hangingPunct="0">
              <a:spcBef>
                <a:spcPts val="0"/>
              </a:spcBef>
              <a:spcAft>
                <a:spcPts val="0"/>
              </a:spcAft>
              <a:defRPr/>
            </a:pPr>
            <a:r>
              <a:rPr lang="en-US" sz="400" kern="300" spc="50" dirty="0">
                <a:solidFill>
                  <a:srgbClr val="007DC3"/>
                </a:solidFill>
                <a:latin typeface="Arial"/>
                <a:ea typeface="ＭＳ Ｐゴシック" pitchFamily="34" charset="-128"/>
                <a:cs typeface="Arial"/>
              </a:rPr>
              <a:t/>
            </a:r>
            <a:br>
              <a:rPr lang="en-US" sz="400" kern="300" spc="50" dirty="0">
                <a:solidFill>
                  <a:srgbClr val="007DC3"/>
                </a:solidFill>
                <a:latin typeface="Arial"/>
                <a:ea typeface="ＭＳ Ｐゴシック" pitchFamily="34" charset="-128"/>
                <a:cs typeface="Arial"/>
              </a:rPr>
            </a:br>
            <a:r>
              <a:rPr lang="en-US" sz="400" kern="300" spc="50" dirty="0">
                <a:solidFill>
                  <a:srgbClr val="007DC3"/>
                </a:solidFill>
                <a:latin typeface="Arial"/>
                <a:ea typeface="ＭＳ Ｐゴシック" pitchFamily="34" charset="-128"/>
                <a:cs typeface="Arial"/>
              </a:rPr>
              <a:t>Copyright © 2012, SAS Institute Inc. All rights reserved.</a:t>
            </a:r>
          </a:p>
        </p:txBody>
      </p:sp>
      <p:pic>
        <p:nvPicPr>
          <p:cNvPr id="10"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spTree>
    <p:extLst>
      <p:ext uri="{BB962C8B-B14F-4D97-AF65-F5344CB8AC3E}">
        <p14:creationId xmlns:p14="http://schemas.microsoft.com/office/powerpoint/2010/main" val="2970000528"/>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ase Study Only">
    <p:spTree>
      <p:nvGrpSpPr>
        <p:cNvPr id="1" name=""/>
        <p:cNvGrpSpPr/>
        <p:nvPr/>
      </p:nvGrpSpPr>
      <p:grpSpPr>
        <a:xfrm>
          <a:off x="0" y="0"/>
          <a:ext cx="0" cy="0"/>
          <a:chOff x="0" y="0"/>
          <a:chExt cx="0" cy="0"/>
        </a:xfrm>
      </p:grpSpPr>
      <p:pic>
        <p:nvPicPr>
          <p:cNvPr id="12"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00" y="0"/>
            <a:ext cx="2628900" cy="5143500"/>
          </a:xfrm>
          <a:prstGeom prst="rect">
            <a:avLst/>
          </a:prstGeom>
        </p:spPr>
      </p:pic>
      <p:sp>
        <p:nvSpPr>
          <p:cNvPr id="2" name="Title 1"/>
          <p:cNvSpPr>
            <a:spLocks noGrp="1"/>
          </p:cNvSpPr>
          <p:nvPr>
            <p:ph type="title" hasCustomPrompt="1"/>
          </p:nvPr>
        </p:nvSpPr>
        <p:spPr>
          <a:xfrm>
            <a:off x="119818" y="141044"/>
            <a:ext cx="2515438" cy="584775"/>
          </a:xfrm>
        </p:spPr>
        <p:txBody>
          <a:bodyPr/>
          <a:lstStyle>
            <a:lvl1pPr>
              <a:defRPr baseline="0"/>
            </a:lvl1pPr>
          </a:lstStyle>
          <a:p>
            <a:r>
              <a:rPr lang="en-US" dirty="0" smtClean="0"/>
              <a:t>Click to edit title</a:t>
            </a:r>
            <a:endParaRPr lang="en-US" dirty="0"/>
          </a:p>
        </p:txBody>
      </p:sp>
      <p:sp>
        <p:nvSpPr>
          <p:cNvPr id="21" name="Text Placeholder 2"/>
          <p:cNvSpPr>
            <a:spLocks noGrp="1"/>
          </p:cNvSpPr>
          <p:nvPr>
            <p:ph type="body" sz="quarter" idx="11" hasCustomPrompt="1"/>
          </p:nvPr>
        </p:nvSpPr>
        <p:spPr>
          <a:xfrm>
            <a:off x="2635256" y="277152"/>
            <a:ext cx="3879844" cy="307777"/>
          </a:xfrm>
        </p:spPr>
        <p:txBody>
          <a:bodyPr wrap="square" anchor="ctr">
            <a:spAutoFit/>
          </a:bodyPr>
          <a:lstStyle>
            <a:lvl1pPr marL="0" indent="0" algn="l">
              <a:lnSpc>
                <a:spcPct val="100000"/>
              </a:lnSpc>
              <a:buFont typeface="Arial" pitchFamily="34" charset="0"/>
              <a:buNone/>
              <a:defRPr sz="1400" b="1" cap="all" baseline="0">
                <a:solidFill>
                  <a:schemeClr val="tx2">
                    <a:lumMod val="50000"/>
                  </a:schemeClr>
                </a:solidFill>
                <a:effectLst/>
              </a:defRPr>
            </a:lvl1pPr>
          </a:lstStyle>
          <a:p>
            <a:pPr lvl="0"/>
            <a:r>
              <a:rPr lang="en-US" dirty="0" smtClean="0"/>
              <a:t>Click to edit subtitle</a:t>
            </a:r>
            <a:endParaRPr lang="en-US" dirty="0"/>
          </a:p>
        </p:txBody>
      </p:sp>
      <p:sp>
        <p:nvSpPr>
          <p:cNvPr id="5" name="Content Placeholder 3"/>
          <p:cNvSpPr>
            <a:spLocks noGrp="1"/>
          </p:cNvSpPr>
          <p:nvPr>
            <p:ph sz="quarter" idx="15" hasCustomPrompt="1"/>
          </p:nvPr>
        </p:nvSpPr>
        <p:spPr>
          <a:xfrm>
            <a:off x="466405" y="1879253"/>
            <a:ext cx="5578454" cy="1384995"/>
          </a:xfrm>
        </p:spPr>
        <p:txBody>
          <a:bodyPr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half" idx="13" hasCustomPrompt="1"/>
          </p:nvPr>
        </p:nvSpPr>
        <p:spPr>
          <a:xfrm flipH="1">
            <a:off x="6602412" y="277719"/>
            <a:ext cx="2448465" cy="307777"/>
          </a:xfrm>
        </p:spPr>
        <p:txBody>
          <a:bodyPr anchor="ctr"/>
          <a:lstStyle>
            <a:lvl1pPr marL="0" indent="0" algn="l">
              <a:lnSpc>
                <a:spcPct val="100000"/>
              </a:lnSpc>
              <a:buFont typeface="Arial" pitchFamily="34" charset="0"/>
              <a:buNone/>
              <a:defRPr sz="1400" b="1" cap="all" baseline="0">
                <a:solidFill>
                  <a:schemeClr val="bg1"/>
                </a:solidFill>
                <a:effectLst>
                  <a:outerShdw blurRad="38100" dist="38100" dir="2700000" algn="tl">
                    <a:srgbClr val="000000">
                      <a:alpha val="43137"/>
                    </a:srgbClr>
                  </a:outerShdw>
                </a:effectLst>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HEADING</a:t>
            </a:r>
            <a:endParaRPr lang="en-US" dirty="0"/>
          </a:p>
        </p:txBody>
      </p:sp>
      <p:sp>
        <p:nvSpPr>
          <p:cNvPr id="18" name="Text Placeholder 5"/>
          <p:cNvSpPr>
            <a:spLocks noGrp="1"/>
          </p:cNvSpPr>
          <p:nvPr>
            <p:ph type="body" sz="quarter" idx="14" hasCustomPrompt="1"/>
          </p:nvPr>
        </p:nvSpPr>
        <p:spPr>
          <a:xfrm>
            <a:off x="6602878" y="2193185"/>
            <a:ext cx="2448000" cy="757130"/>
          </a:xfrm>
        </p:spPr>
        <p:txBody>
          <a:bodyPr wrap="square" anchor="ctr">
            <a:spAutoFit/>
          </a:bodyPr>
          <a:lstStyle>
            <a:lvl1pPr marL="0" indent="0">
              <a:buFont typeface="Arial" pitchFamily="34" charset="0"/>
              <a:buNone/>
              <a:defRPr sz="1800" b="1" cap="none" baseline="0">
                <a:solidFill>
                  <a:schemeClr val="bg1"/>
                </a:solidFill>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Click to edit caption text</a:t>
            </a:r>
            <a:endParaRPr lang="en-US" dirty="0"/>
          </a:p>
        </p:txBody>
      </p:sp>
      <p:sp>
        <p:nvSpPr>
          <p:cNvPr id="14" name="TextBox 6"/>
          <p:cNvSpPr txBox="1"/>
          <p:nvPr/>
        </p:nvSpPr>
        <p:spPr>
          <a:xfrm>
            <a:off x="0" y="4928056"/>
            <a:ext cx="1931989" cy="215444"/>
          </a:xfrm>
          <a:prstGeom prst="rect">
            <a:avLst/>
          </a:prstGeom>
          <a:noFill/>
        </p:spPr>
        <p:txBody>
          <a:bodyPr wrap="square" anchor="ctr">
            <a:spAutoFit/>
          </a:bodyPr>
          <a:lstStyle/>
          <a:p>
            <a:pPr defTabSz="274320" eaLnBrk="0" fontAlgn="auto" hangingPunct="0">
              <a:spcBef>
                <a:spcPts val="0"/>
              </a:spcBef>
              <a:spcAft>
                <a:spcPts val="0"/>
              </a:spcAft>
              <a:defRPr/>
            </a:pPr>
            <a:r>
              <a:rPr lang="en-US" sz="400" kern="300" spc="50" dirty="0">
                <a:solidFill>
                  <a:srgbClr val="B0B7BB">
                    <a:lumMod val="40000"/>
                    <a:lumOff val="60000"/>
                  </a:srgbClr>
                </a:solidFill>
                <a:latin typeface="Arial"/>
                <a:ea typeface="ＭＳ Ｐゴシック" pitchFamily="34" charset="-128"/>
                <a:cs typeface="Arial"/>
              </a:rPr>
              <a:t/>
            </a:r>
            <a:br>
              <a:rPr lang="en-US" sz="400" kern="300" spc="50" dirty="0">
                <a:solidFill>
                  <a:srgbClr val="B0B7BB">
                    <a:lumMod val="40000"/>
                    <a:lumOff val="60000"/>
                  </a:srgbClr>
                </a:solidFill>
                <a:latin typeface="Arial"/>
                <a:ea typeface="ＭＳ Ｐゴシック" pitchFamily="34" charset="-128"/>
                <a:cs typeface="Arial"/>
              </a:rPr>
            </a:br>
            <a:r>
              <a:rPr lang="en-US" sz="400" kern="300" spc="50" dirty="0">
                <a:solidFill>
                  <a:srgbClr val="B0B7BB">
                    <a:lumMod val="40000"/>
                    <a:lumOff val="60000"/>
                  </a:srgbClr>
                </a:solidFill>
                <a:latin typeface="Arial"/>
                <a:ea typeface="ＭＳ Ｐゴシック" pitchFamily="34" charset="-128"/>
                <a:cs typeface="Arial"/>
              </a:rPr>
              <a:t>Copyright © 2012, SAS Institute Inc. All rights reserved.</a:t>
            </a:r>
          </a:p>
        </p:txBody>
      </p:sp>
      <p:pic>
        <p:nvPicPr>
          <p:cNvPr id="13"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9299" y="4671264"/>
            <a:ext cx="1018358" cy="235811"/>
          </a:xfrm>
          <a:prstGeom prst="rect">
            <a:avLst/>
          </a:prstGeom>
        </p:spPr>
      </p:pic>
      <p:cxnSp>
        <p:nvCxnSpPr>
          <p:cNvPr id="17" name="Straight Connector 8"/>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28337395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3" name="Picture 8" descr="C:\Users\RussianBear\Desktop\OnCloud_Jon\CloudComputing_NIST_IMAGES\Panoramic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2425"/>
            <a:ext cx="9144000" cy="29298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9" name="Text Placeholder 2"/>
          <p:cNvSpPr>
            <a:spLocks noGrp="1"/>
          </p:cNvSpPr>
          <p:nvPr>
            <p:ph type="body" sz="quarter" idx="12" hasCustomPrompt="1"/>
          </p:nvPr>
        </p:nvSpPr>
        <p:spPr>
          <a:xfrm>
            <a:off x="2635250" y="251605"/>
            <a:ext cx="6051550" cy="338554"/>
          </a:xfrm>
        </p:spPr>
        <p:txBody>
          <a:bodyPr anchor="ctr"/>
          <a:lstStyle>
            <a:lvl1pPr marL="0" indent="0" algn="l">
              <a:lnSpc>
                <a:spcPct val="100000"/>
              </a:lnSpc>
              <a:buNone/>
              <a:defRPr sz="1600" b="1" i="0" cap="all" baseline="0">
                <a:solidFill>
                  <a:schemeClr val="tx2">
                    <a:lumMod val="50000"/>
                  </a:schemeClr>
                </a:solidFill>
              </a:defRPr>
            </a:lvl1pPr>
          </a:lstStyle>
          <a:p>
            <a:pPr lvl="0"/>
            <a:r>
              <a:rPr lang="en-US" dirty="0" smtClean="0"/>
              <a:t>Click to edit subtitle</a:t>
            </a:r>
          </a:p>
        </p:txBody>
      </p:sp>
      <p:sp>
        <p:nvSpPr>
          <p:cNvPr id="17" name="Content Placeholder 3"/>
          <p:cNvSpPr>
            <a:spLocks noGrp="1"/>
          </p:cNvSpPr>
          <p:nvPr>
            <p:ph sz="quarter" idx="13" hasCustomPrompt="1"/>
          </p:nvPr>
        </p:nvSpPr>
        <p:spPr>
          <a:xfrm>
            <a:off x="468313" y="1879253"/>
            <a:ext cx="4010025" cy="1384995"/>
          </a:xfrm>
        </p:spPr>
        <p:txBody>
          <a:bodyPr wrap="square" anchor="ctr">
            <a:spAutoFit/>
          </a:bodyP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4"/>
          <p:cNvSpPr>
            <a:spLocks noGrp="1"/>
          </p:cNvSpPr>
          <p:nvPr>
            <p:ph sz="quarter" idx="14" hasCustomPrompt="1"/>
          </p:nvPr>
        </p:nvSpPr>
        <p:spPr>
          <a:xfrm>
            <a:off x="4664075" y="1879253"/>
            <a:ext cx="4022725" cy="1384995"/>
          </a:xfrm>
        </p:spPr>
        <p:txBody>
          <a:bodyPr anchor="ct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Box 5"/>
          <p:cNvSpPr txBox="1"/>
          <p:nvPr/>
        </p:nvSpPr>
        <p:spPr>
          <a:xfrm>
            <a:off x="0" y="4928056"/>
            <a:ext cx="1931989" cy="215444"/>
          </a:xfrm>
          <a:prstGeom prst="rect">
            <a:avLst/>
          </a:prstGeom>
          <a:noFill/>
        </p:spPr>
        <p:txBody>
          <a:bodyPr wrap="square" anchor="ctr">
            <a:spAutoFit/>
          </a:bodyPr>
          <a:lstStyle/>
          <a:p>
            <a:pPr defTabSz="274320" eaLnBrk="0" fontAlgn="auto" hangingPunct="0">
              <a:spcBef>
                <a:spcPts val="0"/>
              </a:spcBef>
              <a:spcAft>
                <a:spcPts val="0"/>
              </a:spcAft>
              <a:defRPr/>
            </a:pPr>
            <a:r>
              <a:rPr lang="en-US" sz="400" kern="300" spc="50" dirty="0">
                <a:solidFill>
                  <a:srgbClr val="B0B7BB">
                    <a:lumMod val="40000"/>
                    <a:lumOff val="60000"/>
                  </a:srgbClr>
                </a:solidFill>
                <a:latin typeface="Arial"/>
                <a:ea typeface="ＭＳ Ｐゴシック" pitchFamily="34" charset="-128"/>
                <a:cs typeface="Arial"/>
              </a:rPr>
              <a:t/>
            </a:r>
            <a:br>
              <a:rPr lang="en-US" sz="400" kern="300" spc="50" dirty="0">
                <a:solidFill>
                  <a:srgbClr val="B0B7BB">
                    <a:lumMod val="40000"/>
                    <a:lumOff val="60000"/>
                  </a:srgbClr>
                </a:solidFill>
                <a:latin typeface="Arial"/>
                <a:ea typeface="ＭＳ Ｐゴシック" pitchFamily="34" charset="-128"/>
                <a:cs typeface="Arial"/>
              </a:rPr>
            </a:br>
            <a:r>
              <a:rPr lang="en-US" sz="400" kern="300" spc="50" dirty="0">
                <a:solidFill>
                  <a:srgbClr val="B0B7BB">
                    <a:lumMod val="40000"/>
                    <a:lumOff val="60000"/>
                  </a:srgbClr>
                </a:solidFill>
                <a:latin typeface="Arial"/>
                <a:ea typeface="ＭＳ Ｐゴシック" pitchFamily="34" charset="-128"/>
                <a:cs typeface="Arial"/>
              </a:rPr>
              <a:t>Copyright © 2012, SAS Institute Inc. All rights reserved.</a:t>
            </a:r>
          </a:p>
        </p:txBody>
      </p:sp>
      <p:pic>
        <p:nvPicPr>
          <p:cNvPr id="5"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cxnSp>
        <p:nvCxnSpPr>
          <p:cNvPr id="6" name="Straight Connector 7"/>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289117033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2635256" y="257356"/>
            <a:ext cx="6047152" cy="338554"/>
          </a:xfrm>
        </p:spPr>
        <p:txBody>
          <a:bodyPr wrap="square" anchor="ctr">
            <a:spAutoFit/>
          </a:bodyPr>
          <a:lstStyle>
            <a:lvl1pPr marL="0" indent="0">
              <a:lnSpc>
                <a:spcPct val="100000"/>
              </a:lnSpc>
              <a:buFont typeface="Arial" pitchFamily="34" charset="0"/>
              <a:buNone/>
              <a:defRPr sz="1600" b="1" cap="all" baseline="0">
                <a:solidFill>
                  <a:schemeClr val="tx2">
                    <a:lumMod val="5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3"/>
          <p:cNvSpPr>
            <a:spLocks noGrp="1"/>
          </p:cNvSpPr>
          <p:nvPr>
            <p:ph sz="quarter" idx="4" hasCustomPrompt="1"/>
          </p:nvPr>
        </p:nvSpPr>
        <p:spPr>
          <a:xfrm>
            <a:off x="457201" y="1879253"/>
            <a:ext cx="3883025" cy="1384995"/>
          </a:xfrm>
        </p:spPr>
        <p:txBody>
          <a:bodyPr wrap="square" anchor="ctr">
            <a:spAutoFit/>
          </a:bodyPr>
          <a:lstStyle>
            <a:lvl1pPr>
              <a:defRPr sz="1800" baseline="0"/>
            </a:lvl1pPr>
            <a:lvl2pPr>
              <a:defRPr sz="1600" baseline="0"/>
            </a:lvl2pPr>
            <a:lvl3pPr>
              <a:defRPr sz="1400"/>
            </a:lvl3pPr>
            <a:lvl4pPr>
              <a:defRPr sz="1200"/>
            </a:lvl4pPr>
            <a:lvl5pPr>
              <a:defRPr sz="1000" baseline="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4"/>
          <p:cNvSpPr>
            <a:spLocks noGrp="1"/>
          </p:cNvSpPr>
          <p:nvPr>
            <p:ph sz="quarter" idx="15" hasCustomPrompt="1"/>
          </p:nvPr>
        </p:nvSpPr>
        <p:spPr>
          <a:xfrm>
            <a:off x="4802187" y="1879253"/>
            <a:ext cx="3880221" cy="1384995"/>
          </a:xfrm>
        </p:spPr>
        <p:txBody>
          <a:bodyPr wrap="square">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Box 5"/>
          <p:cNvSpPr txBox="1"/>
          <p:nvPr/>
        </p:nvSpPr>
        <p:spPr>
          <a:xfrm>
            <a:off x="0" y="4928056"/>
            <a:ext cx="1931989" cy="215444"/>
          </a:xfrm>
          <a:prstGeom prst="rect">
            <a:avLst/>
          </a:prstGeom>
          <a:noFill/>
        </p:spPr>
        <p:txBody>
          <a:bodyPr wrap="square" anchor="ctr">
            <a:spAutoFit/>
          </a:bodyPr>
          <a:lstStyle/>
          <a:p>
            <a:pPr eaLnBrk="0" fontAlgn="auto" hangingPunct="0">
              <a:spcBef>
                <a:spcPts val="0"/>
              </a:spcBef>
              <a:spcAft>
                <a:spcPts val="0"/>
              </a:spcAft>
              <a:defRPr/>
            </a:pPr>
            <a:r>
              <a:rPr lang="en-US" sz="400" kern="300" spc="50" dirty="0">
                <a:solidFill>
                  <a:srgbClr val="B0B7BB">
                    <a:lumMod val="40000"/>
                    <a:lumOff val="60000"/>
                  </a:srgbClr>
                </a:solidFill>
                <a:latin typeface="Arial"/>
                <a:ea typeface="ＭＳ Ｐゴシック" pitchFamily="34" charset="-128"/>
                <a:cs typeface="Arial"/>
              </a:rPr>
              <a:t/>
            </a:r>
            <a:br>
              <a:rPr lang="en-US" sz="400" kern="300" spc="50" dirty="0">
                <a:solidFill>
                  <a:srgbClr val="B0B7BB">
                    <a:lumMod val="40000"/>
                    <a:lumOff val="60000"/>
                  </a:srgbClr>
                </a:solidFill>
                <a:latin typeface="Arial"/>
                <a:ea typeface="ＭＳ Ｐゴシック" pitchFamily="34" charset="-128"/>
                <a:cs typeface="Arial"/>
              </a:rPr>
            </a:br>
            <a:r>
              <a:rPr lang="en-US" sz="400" kern="300" spc="50" dirty="0">
                <a:solidFill>
                  <a:srgbClr val="B0B7BB">
                    <a:lumMod val="40000"/>
                    <a:lumOff val="60000"/>
                  </a:srgbClr>
                </a:solidFill>
                <a:latin typeface="Arial"/>
                <a:ea typeface="ＭＳ Ｐゴシック" pitchFamily="34" charset="-128"/>
                <a:cs typeface="Arial"/>
              </a:rPr>
              <a:t>Copyright © 2012, SAS Institute Inc. All rights reserved.</a:t>
            </a:r>
          </a:p>
        </p:txBody>
      </p:sp>
      <p:pic>
        <p:nvPicPr>
          <p:cNvPr id="19"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cxnSp>
        <p:nvCxnSpPr>
          <p:cNvPr id="16" name="Straight Connector 7"/>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06442101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649" y="309306"/>
            <a:ext cx="8315487" cy="338554"/>
          </a:xfrm>
        </p:spPr>
        <p:txBody>
          <a:bodyPr/>
          <a:lstStyle>
            <a:lvl1pPr algn="l">
              <a:defRPr sz="1600"/>
            </a:lvl1pPr>
          </a:lstStyle>
          <a:p>
            <a:r>
              <a:rPr lang="en-US" dirty="0" smtClean="0"/>
              <a:t>Click to edit title</a:t>
            </a:r>
            <a:endParaRPr lang="en-US" dirty="0"/>
          </a:p>
        </p:txBody>
      </p:sp>
      <p:sp>
        <p:nvSpPr>
          <p:cNvPr id="6" name="TextBox 2"/>
          <p:cNvSpPr txBox="1"/>
          <p:nvPr/>
        </p:nvSpPr>
        <p:spPr>
          <a:xfrm>
            <a:off x="0" y="4928056"/>
            <a:ext cx="1931989" cy="215444"/>
          </a:xfrm>
          <a:prstGeom prst="rect">
            <a:avLst/>
          </a:prstGeom>
          <a:noFill/>
        </p:spPr>
        <p:txBody>
          <a:bodyPr wrap="square" anchor="ctr">
            <a:spAutoFit/>
          </a:bodyPr>
          <a:lstStyle/>
          <a:p>
            <a:pPr defTabSz="274320" eaLnBrk="0" fontAlgn="auto" hangingPunct="0">
              <a:spcBef>
                <a:spcPts val="0"/>
              </a:spcBef>
              <a:spcAft>
                <a:spcPts val="0"/>
              </a:spcAft>
              <a:defRPr/>
            </a:pPr>
            <a:r>
              <a:rPr lang="en-US" sz="400" kern="300" spc="50" dirty="0">
                <a:solidFill>
                  <a:srgbClr val="B0B7BB">
                    <a:lumMod val="40000"/>
                    <a:lumOff val="60000"/>
                  </a:srgbClr>
                </a:solidFill>
                <a:latin typeface="Arial"/>
                <a:ea typeface="ＭＳ Ｐゴシック" pitchFamily="34" charset="-128"/>
                <a:cs typeface="Arial"/>
              </a:rPr>
              <a:t/>
            </a:r>
            <a:br>
              <a:rPr lang="en-US" sz="400" kern="300" spc="50" dirty="0">
                <a:solidFill>
                  <a:srgbClr val="B0B7BB">
                    <a:lumMod val="40000"/>
                    <a:lumOff val="60000"/>
                  </a:srgbClr>
                </a:solidFill>
                <a:latin typeface="Arial"/>
                <a:ea typeface="ＭＳ Ｐゴシック" pitchFamily="34" charset="-128"/>
                <a:cs typeface="Arial"/>
              </a:rPr>
            </a:br>
            <a:r>
              <a:rPr lang="en-US" sz="400" kern="300" spc="50" dirty="0">
                <a:solidFill>
                  <a:srgbClr val="B0B7BB">
                    <a:lumMod val="40000"/>
                    <a:lumOff val="60000"/>
                  </a:srgbClr>
                </a:solidFill>
                <a:latin typeface="Arial"/>
                <a:ea typeface="ＭＳ Ｐゴシック" pitchFamily="34" charset="-128"/>
                <a:cs typeface="Arial"/>
              </a:rPr>
              <a:t>Copyright © 2012, SAS Institute Inc. All rights reserved.</a:t>
            </a: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spTree>
    <p:extLst>
      <p:ext uri="{BB962C8B-B14F-4D97-AF65-F5344CB8AC3E}">
        <p14:creationId xmlns:p14="http://schemas.microsoft.com/office/powerpoint/2010/main" val="1851054161"/>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AS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60443" y="2392948"/>
            <a:ext cx="5494270" cy="338554"/>
          </a:xfrm>
        </p:spPr>
        <p:txBody>
          <a:bodyPr>
            <a:spAutoFit/>
          </a:bodyPr>
          <a:lstStyle>
            <a:lvl1pPr algn="ctr">
              <a:defRPr baseline="0">
                <a:solidFill>
                  <a:schemeClr val="bg1"/>
                </a:solidFill>
              </a:defRPr>
            </a:lvl1pPr>
          </a:lstStyle>
          <a:p>
            <a:r>
              <a:rPr lang="en-US" dirty="0" smtClean="0"/>
              <a:t>Click to edit closing comments</a:t>
            </a:r>
            <a:endParaRPr lang="en-US" dirty="0"/>
          </a:p>
        </p:txBody>
      </p:sp>
      <p:sp>
        <p:nvSpPr>
          <p:cNvPr id="6" name="TextBox 2"/>
          <p:cNvSpPr txBox="1"/>
          <p:nvPr/>
        </p:nvSpPr>
        <p:spPr>
          <a:xfrm>
            <a:off x="0" y="4928056"/>
            <a:ext cx="1931989" cy="215444"/>
          </a:xfrm>
          <a:prstGeom prst="rect">
            <a:avLst/>
          </a:prstGeom>
          <a:noFill/>
        </p:spPr>
        <p:txBody>
          <a:bodyPr wrap="square" anchor="ctr">
            <a:spAutoFit/>
          </a:bodyPr>
          <a:lstStyle/>
          <a:p>
            <a:pPr eaLnBrk="0" fontAlgn="auto" hangingPunct="0">
              <a:spcBef>
                <a:spcPts val="0"/>
              </a:spcBef>
              <a:spcAft>
                <a:spcPts val="0"/>
              </a:spcAft>
              <a:defRPr/>
            </a:pPr>
            <a:r>
              <a:rPr lang="en-US" sz="400" kern="300" spc="50" dirty="0">
                <a:solidFill>
                  <a:srgbClr val="007DC3"/>
                </a:solidFill>
                <a:latin typeface="Arial"/>
                <a:ea typeface="ＭＳ Ｐゴシック" pitchFamily="34" charset="-128"/>
                <a:cs typeface="Arial"/>
              </a:rPr>
              <a:t/>
            </a:r>
            <a:br>
              <a:rPr lang="en-US" sz="400" kern="300" spc="50" dirty="0">
                <a:solidFill>
                  <a:srgbClr val="007DC3"/>
                </a:solidFill>
                <a:latin typeface="Arial"/>
                <a:ea typeface="ＭＳ Ｐゴシック" pitchFamily="34" charset="-128"/>
                <a:cs typeface="Arial"/>
              </a:rPr>
            </a:br>
            <a:r>
              <a:rPr lang="en-US" sz="400" kern="300" spc="50" dirty="0">
                <a:solidFill>
                  <a:srgbClr val="007DC3"/>
                </a:solidFill>
                <a:latin typeface="Arial"/>
                <a:ea typeface="ＭＳ Ｐゴシック" pitchFamily="34" charset="-128"/>
                <a:cs typeface="Arial"/>
              </a:rPr>
              <a:t>Copyright © 2012, SAS Institute Inc. All rights reserved.</a:t>
            </a:r>
          </a:p>
        </p:txBody>
      </p:sp>
      <p:grpSp>
        <p:nvGrpSpPr>
          <p:cNvPr id="7" name="Group 5"/>
          <p:cNvGrpSpPr/>
          <p:nvPr/>
        </p:nvGrpSpPr>
        <p:grpSpPr>
          <a:xfrm>
            <a:off x="7753017" y="4865002"/>
            <a:ext cx="1336916" cy="278498"/>
            <a:chOff x="7807084" y="4865002"/>
            <a:chExt cx="1336916" cy="278498"/>
          </a:xfrm>
        </p:grpSpPr>
        <p:sp>
          <p:nvSpPr>
            <p:cNvPr id="3" name="TextBox 3"/>
            <p:cNvSpPr txBox="1"/>
            <p:nvPr/>
          </p:nvSpPr>
          <p:spPr>
            <a:xfrm>
              <a:off x="7807084" y="4866501"/>
              <a:ext cx="1336916" cy="276999"/>
            </a:xfrm>
            <a:prstGeom prst="rect">
              <a:avLst/>
            </a:prstGeom>
            <a:noFill/>
          </p:spPr>
          <p:txBody>
            <a:bodyPr wrap="square" rtlCol="0" anchor="b">
              <a:spAutoFit/>
            </a:bodyPr>
            <a:lstStyle/>
            <a:p>
              <a:pPr algn="r" defTabSz="274320" fontAlgn="auto">
                <a:spcBef>
                  <a:spcPts val="0"/>
                </a:spcBef>
                <a:spcAft>
                  <a:spcPts val="0"/>
                </a:spcAft>
              </a:pPr>
              <a:r>
                <a:rPr lang="en-US" sz="1200" dirty="0" smtClean="0">
                  <a:solidFill>
                    <a:srgbClr val="007DC3"/>
                  </a:solidFill>
                  <a:latin typeface="Arial"/>
                  <a:ea typeface="+mn-ea"/>
                  <a:cs typeface="+mn-cs"/>
                </a:rPr>
                <a:t>www.SAS.com</a:t>
              </a:r>
            </a:p>
          </p:txBody>
        </p:sp>
        <p:sp>
          <p:nvSpPr>
            <p:cNvPr id="5" name="Rectangle 4">
              <a:hlinkClick r:id="rId3"/>
            </p:cNvPr>
            <p:cNvSpPr/>
            <p:nvPr userDrawn="1"/>
          </p:nvSpPr>
          <p:spPr>
            <a:xfrm>
              <a:off x="7876452" y="4865002"/>
              <a:ext cx="1267548" cy="278498"/>
            </a:xfrm>
            <a:prstGeom prst="rect">
              <a:avLst/>
            </a:prstGeom>
            <a:solidFill>
              <a:srgbClr val="003E74">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grpSp>
      <p:pic>
        <p:nvPicPr>
          <p:cNvPr id="4" name="Picture 6" descr="SAS_LOGO_horz288_LG.png"/>
          <p:cNvPicPr>
            <a:picLocks noChangeAspect="1"/>
          </p:cNvPicPr>
          <p:nvPr/>
        </p:nvPicPr>
        <p:blipFill>
          <a:blip r:embed="rId4"/>
          <a:stretch>
            <a:fillRect/>
          </a:stretch>
        </p:blipFill>
        <p:spPr>
          <a:xfrm>
            <a:off x="6382777" y="2333634"/>
            <a:ext cx="2024623" cy="466707"/>
          </a:xfrm>
          <a:prstGeom prst="rect">
            <a:avLst/>
          </a:prstGeom>
        </p:spPr>
      </p:pic>
    </p:spTree>
    <p:extLst>
      <p:ext uri="{BB962C8B-B14F-4D97-AF65-F5344CB8AC3E}">
        <p14:creationId xmlns:p14="http://schemas.microsoft.com/office/powerpoint/2010/main" val="39096868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Black Background">
    <p:bg>
      <p:bgPr>
        <a:solidFill>
          <a:schemeClr val="tx1"/>
        </a:solidFill>
        <a:effectLst/>
      </p:bgPr>
    </p:bg>
    <p:spTree>
      <p:nvGrpSpPr>
        <p:cNvPr id="1" name=""/>
        <p:cNvGrpSpPr/>
        <p:nvPr/>
      </p:nvGrpSpPr>
      <p:grpSpPr>
        <a:xfrm>
          <a:off x="0" y="0"/>
          <a:ext cx="0" cy="0"/>
          <a:chOff x="0" y="0"/>
          <a:chExt cx="0" cy="0"/>
        </a:xfrm>
      </p:grpSpPr>
      <p:sp>
        <p:nvSpPr>
          <p:cNvPr id="9" name="TextBox 1"/>
          <p:cNvSpPr txBox="1"/>
          <p:nvPr/>
        </p:nvSpPr>
        <p:spPr>
          <a:xfrm>
            <a:off x="2917284" y="1945650"/>
            <a:ext cx="3309432" cy="369332"/>
          </a:xfrm>
          <a:prstGeom prst="rect">
            <a:avLst/>
          </a:prstGeom>
          <a:noFill/>
        </p:spPr>
        <p:txBody>
          <a:bodyPr wrap="none" rtlCol="0" anchor="ctr">
            <a:spAutoFit/>
          </a:bodyPr>
          <a:lstStyle/>
          <a:p>
            <a:pPr fontAlgn="auto">
              <a:spcBef>
                <a:spcPts val="0"/>
              </a:spcBef>
              <a:spcAft>
                <a:spcPts val="0"/>
              </a:spcAft>
            </a:pPr>
            <a:r>
              <a:rPr lang="en-US" sz="1800" dirty="0" smtClean="0">
                <a:solidFill>
                  <a:srgbClr val="596267"/>
                </a:solidFill>
                <a:latin typeface="Arial"/>
                <a:ea typeface="+mn-ea"/>
                <a:cs typeface="+mn-cs"/>
              </a:rPr>
              <a:t>This slide is for video use only.</a:t>
            </a:r>
            <a:endParaRPr lang="en-US" sz="1800" dirty="0">
              <a:solidFill>
                <a:srgbClr val="596267"/>
              </a:solidFill>
              <a:latin typeface="Arial"/>
              <a:ea typeface="+mn-ea"/>
              <a:cs typeface="+mn-cs"/>
            </a:endParaRPr>
          </a:p>
        </p:txBody>
      </p:sp>
      <p:sp>
        <p:nvSpPr>
          <p:cNvPr id="8" name="Media Placeholder 2"/>
          <p:cNvSpPr>
            <a:spLocks noGrp="1" noChangeAspect="1"/>
          </p:cNvSpPr>
          <p:nvPr>
            <p:ph type="media" sz="quarter" idx="10"/>
          </p:nvPr>
        </p:nvSpPr>
        <p:spPr>
          <a:xfrm>
            <a:off x="1371600" y="771525"/>
            <a:ext cx="6400800" cy="3600450"/>
          </a:xfrm>
          <a:ln>
            <a:solidFill>
              <a:schemeClr val="tx2"/>
            </a:solidFill>
          </a:ln>
        </p:spPr>
        <p:txBody>
          <a:bodyPr>
            <a:noAutofit/>
          </a:bodyPr>
          <a:lstStyle>
            <a:lvl1pPr>
              <a:buNone/>
              <a:defRPr baseline="0">
                <a:solidFill>
                  <a:schemeClr val="bg2">
                    <a:lumMod val="50000"/>
                  </a:schemeClr>
                </a:solidFill>
              </a:defRPr>
            </a:lvl1pPr>
          </a:lstStyle>
          <a:p>
            <a:r>
              <a:rPr lang="en-US" dirty="0" smtClean="0"/>
              <a:t>Click icon to add media</a:t>
            </a:r>
            <a:endParaRPr lang="en-US" dirty="0"/>
          </a:p>
        </p:txBody>
      </p:sp>
      <p:sp>
        <p:nvSpPr>
          <p:cNvPr id="3" name="TextBox 3"/>
          <p:cNvSpPr txBox="1"/>
          <p:nvPr/>
        </p:nvSpPr>
        <p:spPr>
          <a:xfrm>
            <a:off x="0" y="4928056"/>
            <a:ext cx="1931989" cy="215444"/>
          </a:xfrm>
          <a:prstGeom prst="rect">
            <a:avLst/>
          </a:prstGeom>
          <a:noFill/>
        </p:spPr>
        <p:txBody>
          <a:bodyPr wrap="square" anchor="ctr">
            <a:spAutoFit/>
          </a:bodyPr>
          <a:lstStyle/>
          <a:p>
            <a:pPr defTabSz="274320" eaLnBrk="0" fontAlgn="auto" hangingPunct="0">
              <a:spcBef>
                <a:spcPts val="0"/>
              </a:spcBef>
              <a:spcAft>
                <a:spcPts val="0"/>
              </a:spcAft>
              <a:defRPr/>
            </a:pPr>
            <a:r>
              <a:rPr lang="en-US" sz="400" kern="300" spc="50" dirty="0">
                <a:solidFill>
                  <a:srgbClr val="000000">
                    <a:lumMod val="75000"/>
                    <a:lumOff val="25000"/>
                  </a:srgbClr>
                </a:solidFill>
                <a:latin typeface="Arial"/>
                <a:ea typeface="ＭＳ Ｐゴシック" pitchFamily="34" charset="-128"/>
                <a:cs typeface="Arial"/>
              </a:rPr>
              <a:t/>
            </a:r>
            <a:br>
              <a:rPr lang="en-US" sz="400" kern="300" spc="50" dirty="0">
                <a:solidFill>
                  <a:srgbClr val="000000">
                    <a:lumMod val="75000"/>
                    <a:lumOff val="25000"/>
                  </a:srgbClr>
                </a:solidFill>
                <a:latin typeface="Arial"/>
                <a:ea typeface="ＭＳ Ｐゴシック" pitchFamily="34" charset="-128"/>
                <a:cs typeface="Arial"/>
              </a:rPr>
            </a:br>
            <a:r>
              <a:rPr lang="en-US" sz="400" kern="300" spc="50" dirty="0">
                <a:solidFill>
                  <a:srgbClr val="000000">
                    <a:lumMod val="75000"/>
                    <a:lumOff val="25000"/>
                  </a:srgbClr>
                </a:solidFill>
                <a:latin typeface="Arial"/>
                <a:ea typeface="ＭＳ Ｐゴシック" pitchFamily="34" charset="-128"/>
                <a:cs typeface="Arial"/>
              </a:rPr>
              <a:t>Copyright © 2012, SAS Institute Inc. All rights reserved.</a:t>
            </a:r>
          </a:p>
        </p:txBody>
      </p:sp>
    </p:spTree>
    <p:extLst>
      <p:ext uri="{BB962C8B-B14F-4D97-AF65-F5344CB8AC3E}">
        <p14:creationId xmlns:p14="http://schemas.microsoft.com/office/powerpoint/2010/main" val="34537907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39725" y="2215007"/>
            <a:ext cx="7116763" cy="430887"/>
          </a:xfrm>
        </p:spPr>
        <p:txBody>
          <a:bodyPr anchor="b"/>
          <a:lstStyle>
            <a:lvl1pPr>
              <a:defRPr sz="2200" cap="all" baseline="0">
                <a:solidFill>
                  <a:schemeClr val="bg1"/>
                </a:solidFill>
              </a:defRPr>
            </a:lvl1pPr>
          </a:lstStyle>
          <a:p>
            <a:r>
              <a:rPr lang="en-US" dirty="0" smtClean="0"/>
              <a:t>Click to edit title</a:t>
            </a:r>
            <a:endParaRPr lang="en-US" dirty="0"/>
          </a:p>
        </p:txBody>
      </p:sp>
      <p:sp>
        <p:nvSpPr>
          <p:cNvPr id="8" name="Subtitle 2"/>
          <p:cNvSpPr>
            <a:spLocks noGrp="1"/>
          </p:cNvSpPr>
          <p:nvPr>
            <p:ph type="body" sz="quarter" idx="13" hasCustomPrompt="1"/>
          </p:nvPr>
        </p:nvSpPr>
        <p:spPr>
          <a:xfrm>
            <a:off x="339725" y="2580844"/>
            <a:ext cx="7116763" cy="276999"/>
          </a:xfrm>
        </p:spPr>
        <p:txBody>
          <a:bodyPr wrap="square" anchor="t">
            <a:spAutoFit/>
          </a:bodyPr>
          <a:lstStyle>
            <a:lvl1pPr marL="0" indent="0" algn="r">
              <a:lnSpc>
                <a:spcPct val="100000"/>
              </a:lnSpc>
              <a:buFont typeface="Arial" pitchFamily="34" charset="0"/>
              <a:buNone/>
              <a:defRPr sz="1200" b="1" cap="all" baseline="0">
                <a:solidFill>
                  <a:schemeClr val="bg1"/>
                </a:solidFill>
              </a:defRPr>
            </a:lvl1pPr>
          </a:lstStyle>
          <a:p>
            <a:pPr lvl="0"/>
            <a:r>
              <a:rPr lang="en-US" dirty="0" smtClean="0"/>
              <a:t>Click to edit subtitle</a:t>
            </a:r>
            <a:endParaRPr lang="en-US" dirty="0"/>
          </a:p>
        </p:txBody>
      </p:sp>
      <p:sp>
        <p:nvSpPr>
          <p:cNvPr id="10" name="TextBox 3"/>
          <p:cNvSpPr txBox="1"/>
          <p:nvPr/>
        </p:nvSpPr>
        <p:spPr>
          <a:xfrm>
            <a:off x="0" y="4928056"/>
            <a:ext cx="1931989" cy="215444"/>
          </a:xfrm>
          <a:prstGeom prst="rect">
            <a:avLst/>
          </a:prstGeom>
          <a:noFill/>
        </p:spPr>
        <p:txBody>
          <a:bodyPr wrap="square" anchor="ctr">
            <a:spAutoFit/>
          </a:bodyPr>
          <a:lstStyle/>
          <a:p>
            <a:pPr eaLnBrk="0" fontAlgn="auto" hangingPunct="0">
              <a:spcBef>
                <a:spcPts val="0"/>
              </a:spcBef>
              <a:spcAft>
                <a:spcPts val="0"/>
              </a:spcAft>
              <a:defRPr/>
            </a:pPr>
            <a:r>
              <a:rPr lang="en-US" sz="400" kern="300" spc="50" dirty="0">
                <a:solidFill>
                  <a:srgbClr val="007DC3"/>
                </a:solidFill>
                <a:latin typeface="Arial"/>
                <a:ea typeface="ＭＳ Ｐゴシック" pitchFamily="34" charset="-128"/>
                <a:cs typeface="Arial"/>
              </a:rPr>
              <a:t/>
            </a:r>
            <a:br>
              <a:rPr lang="en-US" sz="400" kern="300" spc="50" dirty="0">
                <a:solidFill>
                  <a:srgbClr val="007DC3"/>
                </a:solidFill>
                <a:latin typeface="Arial"/>
                <a:ea typeface="ＭＳ Ｐゴシック" pitchFamily="34" charset="-128"/>
                <a:cs typeface="Arial"/>
              </a:rPr>
            </a:br>
            <a:r>
              <a:rPr lang="en-US" sz="400" kern="300" spc="50" dirty="0">
                <a:solidFill>
                  <a:srgbClr val="007DC3"/>
                </a:solidFill>
                <a:latin typeface="Arial"/>
                <a:ea typeface="ＭＳ Ｐゴシック" pitchFamily="34" charset="-128"/>
                <a:cs typeface="Arial"/>
              </a:rPr>
              <a:t>Copyright © 2012, SAS Institute Inc. All rights reserved.</a:t>
            </a:r>
          </a:p>
        </p:txBody>
      </p:sp>
      <p:cxnSp>
        <p:nvCxnSpPr>
          <p:cNvPr id="7" name="Straight Connector 4"/>
          <p:cNvCxnSpPr/>
          <p:nvPr/>
        </p:nvCxnSpPr>
        <p:spPr bwMode="auto">
          <a:xfrm>
            <a:off x="7670800" y="0"/>
            <a:ext cx="0" cy="5143500"/>
          </a:xfrm>
          <a:prstGeom prst="line">
            <a:avLst/>
          </a:prstGeom>
          <a:solidFill>
            <a:schemeClr val="accent1"/>
          </a:solidFill>
          <a:ln w="12700" cap="flat" cmpd="sng" algn="ctr">
            <a:gradFill flip="none" rotWithShape="1">
              <a:gsLst>
                <a:gs pos="0">
                  <a:schemeClr val="accent1"/>
                </a:gs>
                <a:gs pos="100000">
                  <a:schemeClr val="accent1">
                    <a:alpha val="0"/>
                  </a:schemeClr>
                </a:gs>
              </a:gsLst>
              <a:lin ang="5400000" scaled="1"/>
              <a:tileRect/>
            </a:gradFill>
            <a:prstDash val="solid"/>
            <a:round/>
            <a:headEnd type="none" w="med" len="med"/>
            <a:tailEnd type="none" w="med" len="med"/>
          </a:ln>
          <a:effectLst/>
        </p:spPr>
      </p:cxnSp>
      <p:pic>
        <p:nvPicPr>
          <p:cNvPr id="2"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838" y="2378682"/>
            <a:ext cx="725467" cy="386136"/>
          </a:xfrm>
          <a:prstGeom prst="rect">
            <a:avLst/>
          </a:prstGeom>
        </p:spPr>
      </p:pic>
    </p:spTree>
    <p:extLst>
      <p:ext uri="{BB962C8B-B14F-4D97-AF65-F5344CB8AC3E}">
        <p14:creationId xmlns:p14="http://schemas.microsoft.com/office/powerpoint/2010/main" val="88435928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mage Only">
    <p:spTree>
      <p:nvGrpSpPr>
        <p:cNvPr id="1" name=""/>
        <p:cNvGrpSpPr/>
        <p:nvPr/>
      </p:nvGrpSpPr>
      <p:grpSpPr>
        <a:xfrm>
          <a:off x="0" y="0"/>
          <a:ext cx="0" cy="0"/>
          <a:chOff x="0" y="0"/>
          <a:chExt cx="0" cy="0"/>
        </a:xfrm>
      </p:grpSpPr>
      <p:pic>
        <p:nvPicPr>
          <p:cNvPr id="2" name="Picture 11" descr="ppt_4-3_text-no-color.png"/>
          <p:cNvPicPr preferRelativeResize="0">
            <a:picLocks noChangeAspect="1"/>
          </p:cNvPicPr>
          <p:nvPr userDrawn="1"/>
        </p:nvPicPr>
        <p:blipFill>
          <a:blip r:embed="rId2"/>
          <a:srcRect/>
          <a:stretch>
            <a:fillRect/>
          </a:stretch>
        </p:blipFill>
        <p:spPr bwMode="auto">
          <a:xfrm>
            <a:off x="0" y="4786313"/>
            <a:ext cx="9144000" cy="357187"/>
          </a:xfrm>
          <a:prstGeom prst="rect">
            <a:avLst/>
          </a:prstGeom>
          <a:noFill/>
          <a:ln w="9525">
            <a:noFill/>
            <a:miter lim="800000"/>
            <a:headEnd/>
            <a:tailEnd/>
          </a:ln>
        </p:spPr>
      </p:pic>
      <p:sp>
        <p:nvSpPr>
          <p:cNvPr id="3" name="TextBox 4"/>
          <p:cNvSpPr txBox="1"/>
          <p:nvPr userDrawn="1"/>
        </p:nvSpPr>
        <p:spPr>
          <a:xfrm>
            <a:off x="2995613" y="4867275"/>
            <a:ext cx="3138487" cy="276225"/>
          </a:xfrm>
          <a:prstGeom prst="rect">
            <a:avLst/>
          </a:prstGeom>
          <a:noFill/>
        </p:spPr>
        <p:txBody>
          <a:bodyPr anchor="ctr">
            <a:spAutoFit/>
          </a:bodyPr>
          <a:lstStyle/>
          <a:p>
            <a:pPr algn="ctr" eaLnBrk="0" hangingPunct="0">
              <a:defRPr/>
            </a:pPr>
            <a:r>
              <a:rPr lang="en-US" sz="600" b="1" kern="300" spc="50" dirty="0">
                <a:solidFill>
                  <a:srgbClr val="52719E"/>
                </a:solidFill>
                <a:latin typeface="Arial"/>
                <a:ea typeface="ＭＳ Ｐゴシック" pitchFamily="34" charset="-128"/>
                <a:cs typeface="Arial"/>
              </a:rPr>
              <a:t/>
            </a:r>
            <a:br>
              <a:rPr lang="en-US" sz="600" b="1" kern="300" spc="50" dirty="0">
                <a:solidFill>
                  <a:srgbClr val="52719E"/>
                </a:solidFill>
                <a:latin typeface="Arial"/>
                <a:ea typeface="ＭＳ Ｐゴシック" pitchFamily="34" charset="-128"/>
                <a:cs typeface="Arial"/>
              </a:rPr>
            </a:br>
            <a:r>
              <a:rPr lang="en-US" sz="600" b="1" kern="300" spc="50" dirty="0">
                <a:solidFill>
                  <a:srgbClr val="52719E"/>
                </a:solidFill>
                <a:latin typeface="Arial"/>
                <a:ea typeface="ＭＳ Ｐゴシック" pitchFamily="34" charset="-128"/>
                <a:cs typeface="Arial"/>
              </a:rPr>
              <a:t>Copyright © 2012, SAS Institute Inc.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255847"/>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1879253"/>
            <a:ext cx="8232776" cy="1384995"/>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17194925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pic>
        <p:nvPicPr>
          <p:cNvPr id="11"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2695"/>
            <a:ext cx="9144000" cy="1138844"/>
          </a:xfrm>
          <a:prstGeom prst="rect">
            <a:avLst/>
          </a:prstGeom>
        </p:spPr>
      </p:pic>
      <p:sp>
        <p:nvSpPr>
          <p:cNvPr id="2" name="Title 1"/>
          <p:cNvSpPr>
            <a:spLocks noGrp="1"/>
          </p:cNvSpPr>
          <p:nvPr>
            <p:ph type="title" hasCustomPrompt="1"/>
          </p:nvPr>
        </p:nvSpPr>
        <p:spPr>
          <a:xfrm>
            <a:off x="465521" y="1644242"/>
            <a:ext cx="6971533" cy="397586"/>
          </a:xfrm>
        </p:spPr>
        <p:txBody>
          <a:bodyPr anchor="b"/>
          <a:lstStyle>
            <a:lvl1pPr>
              <a:defRPr sz="2000" baseline="0">
                <a:solidFill>
                  <a:schemeClr val="bg1"/>
                </a:solidFill>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465138" y="2041730"/>
            <a:ext cx="6972300" cy="276999"/>
          </a:xfrm>
        </p:spPr>
        <p:txBody>
          <a:bodyPr anchor="t">
            <a:spAutoFit/>
          </a:bodyPr>
          <a:lstStyle>
            <a:lvl1pPr marL="0" indent="0" algn="r">
              <a:lnSpc>
                <a:spcPct val="100000"/>
              </a:lnSpc>
              <a:buFont typeface="Arial" pitchFamily="34" charset="0"/>
              <a:buNone/>
              <a:defRPr sz="1200" b="1" i="0" cap="all" baseline="0">
                <a:solidFill>
                  <a:schemeClr val="bg1"/>
                </a:solidFill>
              </a:defRPr>
            </a:lvl1pPr>
          </a:lstStyle>
          <a:p>
            <a:pPr lvl="0"/>
            <a:r>
              <a:rPr lang="en-US" dirty="0" smtClean="0"/>
              <a:t>Click to edit subtitle</a:t>
            </a:r>
            <a:endParaRPr lang="en-US" dirty="0"/>
          </a:p>
        </p:txBody>
      </p:sp>
      <p:sp>
        <p:nvSpPr>
          <p:cNvPr id="10" name="TextBox 3"/>
          <p:cNvSpPr txBox="1"/>
          <p:nvPr/>
        </p:nvSpPr>
        <p:spPr>
          <a:xfrm>
            <a:off x="0" y="4928056"/>
            <a:ext cx="1931989" cy="215444"/>
          </a:xfrm>
          <a:prstGeom prst="rect">
            <a:avLst/>
          </a:prstGeom>
          <a:noFill/>
        </p:spPr>
        <p:txBody>
          <a:bodyPr wrap="square" anchor="ctr">
            <a:spAutoFit/>
          </a:bodyPr>
          <a:lstStyle/>
          <a:p>
            <a:pPr defTabSz="274320" eaLnBrk="0" fontAlgn="auto" hangingPunct="0">
              <a:spcBef>
                <a:spcPts val="0"/>
              </a:spcBef>
              <a:spcAft>
                <a:spcPts val="0"/>
              </a:spcAft>
              <a:defRPr/>
            </a:pPr>
            <a:r>
              <a:rPr lang="en-US" sz="400" kern="300" spc="50" dirty="0">
                <a:solidFill>
                  <a:srgbClr val="B0B7BB">
                    <a:lumMod val="40000"/>
                    <a:lumOff val="60000"/>
                  </a:srgbClr>
                </a:solidFill>
                <a:latin typeface="Arial"/>
                <a:ea typeface="ＭＳ Ｐゴシック" pitchFamily="34" charset="-128"/>
                <a:cs typeface="Arial"/>
              </a:rPr>
              <a:t/>
            </a:r>
            <a:br>
              <a:rPr lang="en-US" sz="400" kern="300" spc="50" dirty="0">
                <a:solidFill>
                  <a:srgbClr val="B0B7BB">
                    <a:lumMod val="40000"/>
                    <a:lumOff val="60000"/>
                  </a:srgbClr>
                </a:solidFill>
                <a:latin typeface="Arial"/>
                <a:ea typeface="ＭＳ Ｐゴシック" pitchFamily="34" charset="-128"/>
                <a:cs typeface="Arial"/>
              </a:rPr>
            </a:br>
            <a:r>
              <a:rPr lang="en-US" sz="400" kern="300" spc="50" dirty="0">
                <a:solidFill>
                  <a:srgbClr val="B0B7BB">
                    <a:lumMod val="40000"/>
                    <a:lumOff val="60000"/>
                  </a:srgbClr>
                </a:solidFill>
                <a:latin typeface="Arial"/>
                <a:ea typeface="ＭＳ Ｐゴシック" pitchFamily="34" charset="-128"/>
                <a:cs typeface="Arial"/>
              </a:rPr>
              <a:t>Copyright © 2012, SAS Institute Inc. All rights reserved.</a:t>
            </a:r>
          </a:p>
        </p:txBody>
      </p:sp>
      <p:cxnSp>
        <p:nvCxnSpPr>
          <p:cNvPr id="5" name="Straight Connector 4"/>
          <p:cNvCxnSpPr/>
          <p:nvPr/>
        </p:nvCxnSpPr>
        <p:spPr bwMode="auto">
          <a:xfrm>
            <a:off x="7670800" y="1425734"/>
            <a:ext cx="0" cy="1143000"/>
          </a:xfrm>
          <a:prstGeom prst="line">
            <a:avLst/>
          </a:prstGeom>
          <a:solidFill>
            <a:schemeClr val="accent1"/>
          </a:solidFill>
          <a:ln w="12700" cap="flat" cmpd="sng" algn="ctr">
            <a:gradFill flip="none" rotWithShape="1">
              <a:gsLst>
                <a:gs pos="0">
                  <a:schemeClr val="accent1"/>
                </a:gs>
                <a:gs pos="100000">
                  <a:schemeClr val="accent1">
                    <a:alpha val="0"/>
                  </a:schemeClr>
                </a:gs>
              </a:gsLst>
              <a:lin ang="5400000" scaled="1"/>
              <a:tileRect/>
            </a:gradFill>
            <a:prstDash val="solid"/>
            <a:round/>
            <a:headEnd type="none" w="med" len="med"/>
            <a:tailEnd type="none" w="med" len="med"/>
          </a:ln>
          <a:effectLst/>
        </p:spPr>
      </p:cxnSp>
      <p:pic>
        <p:nvPicPr>
          <p:cNvPr id="7"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838" y="1804735"/>
            <a:ext cx="725467" cy="386136"/>
          </a:xfrm>
          <a:prstGeom prst="rect">
            <a:avLst/>
          </a:prstGeom>
        </p:spPr>
      </p:pic>
    </p:spTree>
    <p:extLst>
      <p:ext uri="{BB962C8B-B14F-4D97-AF65-F5344CB8AC3E}">
        <p14:creationId xmlns:p14="http://schemas.microsoft.com/office/powerpoint/2010/main" val="140128317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6" y="255847"/>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395011264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6597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pic>
        <p:nvPicPr>
          <p:cNvPr id="9"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9916" cy="5143500"/>
          </a:xfrm>
          <a:prstGeom prst="rect">
            <a:avLst/>
          </a:prstGeom>
        </p:spPr>
      </p:pic>
      <p:sp>
        <p:nvSpPr>
          <p:cNvPr id="2" name="Title 1"/>
          <p:cNvSpPr>
            <a:spLocks noGrp="1"/>
          </p:cNvSpPr>
          <p:nvPr>
            <p:ph type="title" hasCustomPrompt="1"/>
          </p:nvPr>
        </p:nvSpPr>
        <p:spPr>
          <a:xfrm>
            <a:off x="152400" y="141044"/>
            <a:ext cx="2330456" cy="584775"/>
          </a:xfrm>
        </p:spPr>
        <p:txBody>
          <a:bodyPr/>
          <a:lstStyle>
            <a:lvl1pPr>
              <a:defRPr baseline="0">
                <a:solidFill>
                  <a:schemeClr val="bg1"/>
                </a:solidFill>
                <a:effectLst>
                  <a:outerShdw blurRad="38100" dist="38100" dir="2700000" algn="tl">
                    <a:srgbClr val="000000">
                      <a:alpha val="43137"/>
                    </a:srgbClr>
                  </a:outerShdw>
                </a:effectLst>
              </a:defRPr>
            </a:lvl1pPr>
          </a:lstStyle>
          <a:p>
            <a:r>
              <a:rPr lang="en-US" dirty="0" smtClean="0"/>
              <a:t>Click to edit title</a:t>
            </a:r>
            <a:endParaRPr lang="en-US" dirty="0"/>
          </a:p>
        </p:txBody>
      </p:sp>
      <p:sp>
        <p:nvSpPr>
          <p:cNvPr id="16" name="Text Placeholder 2"/>
          <p:cNvSpPr>
            <a:spLocks noGrp="1"/>
          </p:cNvSpPr>
          <p:nvPr>
            <p:ph type="body" sz="quarter" idx="11" hasCustomPrompt="1"/>
          </p:nvPr>
        </p:nvSpPr>
        <p:spPr>
          <a:xfrm>
            <a:off x="2736851" y="255847"/>
            <a:ext cx="5953124"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effectLst/>
              </a:defRPr>
            </a:lvl1pPr>
            <a:lvl2pPr marL="0" indent="0" algn="r">
              <a:buFontTx/>
              <a:buNone/>
              <a:defRPr sz="1400" b="1">
                <a:solidFill>
                  <a:schemeClr val="bg1"/>
                </a:solidFill>
              </a:defRPr>
            </a:lvl2pPr>
            <a:lvl3pPr marL="182880" indent="0" algn="r">
              <a:buFontTx/>
              <a:buNone/>
              <a:defRPr sz="1400" b="1">
                <a:solidFill>
                  <a:schemeClr val="bg1"/>
                </a:solidFill>
              </a:defRPr>
            </a:lvl3pPr>
            <a:lvl4pPr marL="365760" indent="0" algn="r">
              <a:buFontTx/>
              <a:buNone/>
              <a:defRPr sz="1400" b="1">
                <a:solidFill>
                  <a:schemeClr val="bg1"/>
                </a:solidFill>
              </a:defRPr>
            </a:lvl4pPr>
            <a:lvl5pPr marL="548640" indent="0" algn="r">
              <a:buFontTx/>
              <a:buNone/>
              <a:defRPr sz="1400"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2736850" y="1879253"/>
            <a:ext cx="5943600" cy="1384995"/>
          </a:xfrm>
        </p:spPr>
        <p:txBody>
          <a:bodyPr anchor="ctr">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4"/>
          <p:cNvSpPr>
            <a:spLocks noGrp="1"/>
          </p:cNvSpPr>
          <p:nvPr>
            <p:ph type="body" sz="quarter" idx="13" hasCustomPrompt="1"/>
          </p:nvPr>
        </p:nvSpPr>
        <p:spPr>
          <a:xfrm>
            <a:off x="152400" y="2193185"/>
            <a:ext cx="2325116" cy="757130"/>
          </a:xfrm>
        </p:spPr>
        <p:txBody>
          <a:bodyPr wrap="square" anchor="ctr">
            <a:spAutoFit/>
          </a:bodyPr>
          <a:lstStyle>
            <a:lvl1pPr marL="0" indent="0" algn="r">
              <a:buFont typeface="Arial" pitchFamily="34" charset="0"/>
              <a:buNone/>
              <a:defRPr sz="1800" b="1" cap="none" baseline="0">
                <a:solidFill>
                  <a:schemeClr val="bg1"/>
                </a:solidFill>
                <a:effectLst/>
                <a:latin typeface="+mn-lt"/>
              </a:defRPr>
            </a:lvl1pPr>
          </a:lstStyle>
          <a:p>
            <a:pPr lvl="0"/>
            <a:r>
              <a:rPr lang="en-US" dirty="0" smtClean="0"/>
              <a:t>Click to edit caption text</a:t>
            </a:r>
            <a:endParaRPr lang="en-US" dirty="0"/>
          </a:p>
        </p:txBody>
      </p:sp>
      <p:sp>
        <p:nvSpPr>
          <p:cNvPr id="11" name="TextBox 5"/>
          <p:cNvSpPr txBox="1"/>
          <p:nvPr/>
        </p:nvSpPr>
        <p:spPr>
          <a:xfrm>
            <a:off x="0" y="4928056"/>
            <a:ext cx="1931989" cy="215444"/>
          </a:xfrm>
          <a:prstGeom prst="rect">
            <a:avLst/>
          </a:prstGeom>
          <a:noFill/>
        </p:spPr>
        <p:txBody>
          <a:bodyPr wrap="square" anchor="ctr">
            <a:spAutoFit/>
          </a:bodyPr>
          <a:lstStyle/>
          <a:p>
            <a:pPr eaLnBrk="0" fontAlgn="auto" hangingPunct="0">
              <a:spcBef>
                <a:spcPts val="0"/>
              </a:spcBef>
              <a:spcAft>
                <a:spcPts val="0"/>
              </a:spcAft>
              <a:defRPr/>
            </a:pPr>
            <a:r>
              <a:rPr lang="en-US" sz="400" kern="300" spc="50" dirty="0">
                <a:solidFill>
                  <a:srgbClr val="007DC3"/>
                </a:solidFill>
                <a:latin typeface="Arial"/>
                <a:ea typeface="ＭＳ Ｐゴシック" pitchFamily="34" charset="-128"/>
                <a:cs typeface="Arial"/>
              </a:rPr>
              <a:t/>
            </a:r>
            <a:br>
              <a:rPr lang="en-US" sz="400" kern="300" spc="50" dirty="0">
                <a:solidFill>
                  <a:srgbClr val="007DC3"/>
                </a:solidFill>
                <a:latin typeface="Arial"/>
                <a:ea typeface="ＭＳ Ｐゴシック" pitchFamily="34" charset="-128"/>
                <a:cs typeface="Arial"/>
              </a:rPr>
            </a:br>
            <a:r>
              <a:rPr lang="en-US" sz="400" kern="300" spc="50" dirty="0">
                <a:solidFill>
                  <a:srgbClr val="007DC3"/>
                </a:solidFill>
                <a:latin typeface="Arial"/>
                <a:ea typeface="ＭＳ Ｐゴシック" pitchFamily="34" charset="-128"/>
                <a:cs typeface="Arial"/>
              </a:rPr>
              <a:t>Copyright © 2012, SAS Institute Inc. All rights reserved.</a:t>
            </a:r>
          </a:p>
        </p:txBody>
      </p:sp>
      <p:pic>
        <p:nvPicPr>
          <p:cNvPr id="10"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spTree>
    <p:extLst>
      <p:ext uri="{BB962C8B-B14F-4D97-AF65-F5344CB8AC3E}">
        <p14:creationId xmlns:p14="http://schemas.microsoft.com/office/powerpoint/2010/main" val="176667045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ase Study Only">
    <p:spTree>
      <p:nvGrpSpPr>
        <p:cNvPr id="1" name=""/>
        <p:cNvGrpSpPr/>
        <p:nvPr/>
      </p:nvGrpSpPr>
      <p:grpSpPr>
        <a:xfrm>
          <a:off x="0" y="0"/>
          <a:ext cx="0" cy="0"/>
          <a:chOff x="0" y="0"/>
          <a:chExt cx="0" cy="0"/>
        </a:xfrm>
      </p:grpSpPr>
      <p:pic>
        <p:nvPicPr>
          <p:cNvPr id="12"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00" y="0"/>
            <a:ext cx="2628900" cy="5143500"/>
          </a:xfrm>
          <a:prstGeom prst="rect">
            <a:avLst/>
          </a:prstGeom>
        </p:spPr>
      </p:pic>
      <p:sp>
        <p:nvSpPr>
          <p:cNvPr id="2" name="Title 1"/>
          <p:cNvSpPr>
            <a:spLocks noGrp="1"/>
          </p:cNvSpPr>
          <p:nvPr>
            <p:ph type="title" hasCustomPrompt="1"/>
          </p:nvPr>
        </p:nvSpPr>
        <p:spPr>
          <a:xfrm>
            <a:off x="119818" y="141044"/>
            <a:ext cx="2515438" cy="584775"/>
          </a:xfrm>
        </p:spPr>
        <p:txBody>
          <a:bodyPr/>
          <a:lstStyle>
            <a:lvl1pPr>
              <a:defRPr baseline="0"/>
            </a:lvl1pPr>
          </a:lstStyle>
          <a:p>
            <a:r>
              <a:rPr lang="en-US" dirty="0" smtClean="0"/>
              <a:t>Click to edit title</a:t>
            </a:r>
            <a:endParaRPr lang="en-US" dirty="0"/>
          </a:p>
        </p:txBody>
      </p:sp>
      <p:sp>
        <p:nvSpPr>
          <p:cNvPr id="21" name="Text Placeholder 2"/>
          <p:cNvSpPr>
            <a:spLocks noGrp="1"/>
          </p:cNvSpPr>
          <p:nvPr>
            <p:ph type="body" sz="quarter" idx="11" hasCustomPrompt="1"/>
          </p:nvPr>
        </p:nvSpPr>
        <p:spPr>
          <a:xfrm>
            <a:off x="2635256" y="277152"/>
            <a:ext cx="3879844" cy="307777"/>
          </a:xfrm>
        </p:spPr>
        <p:txBody>
          <a:bodyPr wrap="square" anchor="ctr">
            <a:spAutoFit/>
          </a:bodyPr>
          <a:lstStyle>
            <a:lvl1pPr marL="0" indent="0" algn="l">
              <a:lnSpc>
                <a:spcPct val="100000"/>
              </a:lnSpc>
              <a:buFont typeface="Arial" pitchFamily="34" charset="0"/>
              <a:buNone/>
              <a:defRPr sz="1400" b="1" cap="all" baseline="0">
                <a:solidFill>
                  <a:schemeClr val="tx2">
                    <a:lumMod val="50000"/>
                  </a:schemeClr>
                </a:solidFill>
                <a:effectLst/>
              </a:defRPr>
            </a:lvl1pPr>
          </a:lstStyle>
          <a:p>
            <a:pPr lvl="0"/>
            <a:r>
              <a:rPr lang="en-US" dirty="0" smtClean="0"/>
              <a:t>Click to edit subtitle</a:t>
            </a:r>
            <a:endParaRPr lang="en-US" dirty="0"/>
          </a:p>
        </p:txBody>
      </p:sp>
      <p:sp>
        <p:nvSpPr>
          <p:cNvPr id="5" name="Content Placeholder 3"/>
          <p:cNvSpPr>
            <a:spLocks noGrp="1"/>
          </p:cNvSpPr>
          <p:nvPr>
            <p:ph sz="quarter" idx="15" hasCustomPrompt="1"/>
          </p:nvPr>
        </p:nvSpPr>
        <p:spPr>
          <a:xfrm>
            <a:off x="466405" y="1879253"/>
            <a:ext cx="5578454" cy="1384995"/>
          </a:xfrm>
        </p:spPr>
        <p:txBody>
          <a:bodyPr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half" idx="13" hasCustomPrompt="1"/>
          </p:nvPr>
        </p:nvSpPr>
        <p:spPr>
          <a:xfrm flipH="1">
            <a:off x="6602412" y="277719"/>
            <a:ext cx="2448465" cy="307777"/>
          </a:xfrm>
        </p:spPr>
        <p:txBody>
          <a:bodyPr anchor="ctr"/>
          <a:lstStyle>
            <a:lvl1pPr marL="0" indent="0" algn="l">
              <a:lnSpc>
                <a:spcPct val="100000"/>
              </a:lnSpc>
              <a:buFont typeface="Arial" pitchFamily="34" charset="0"/>
              <a:buNone/>
              <a:defRPr sz="1400" b="1" cap="all" baseline="0">
                <a:solidFill>
                  <a:schemeClr val="bg1"/>
                </a:solidFill>
                <a:effectLst>
                  <a:outerShdw blurRad="38100" dist="38100" dir="2700000" algn="tl">
                    <a:srgbClr val="000000">
                      <a:alpha val="43137"/>
                    </a:srgbClr>
                  </a:outerShdw>
                </a:effectLst>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HEADING</a:t>
            </a:r>
            <a:endParaRPr lang="en-US" dirty="0"/>
          </a:p>
        </p:txBody>
      </p:sp>
      <p:sp>
        <p:nvSpPr>
          <p:cNvPr id="18" name="Text Placeholder 5"/>
          <p:cNvSpPr>
            <a:spLocks noGrp="1"/>
          </p:cNvSpPr>
          <p:nvPr>
            <p:ph type="body" sz="quarter" idx="14" hasCustomPrompt="1"/>
          </p:nvPr>
        </p:nvSpPr>
        <p:spPr>
          <a:xfrm>
            <a:off x="6602878" y="2193185"/>
            <a:ext cx="2448000" cy="757130"/>
          </a:xfrm>
        </p:spPr>
        <p:txBody>
          <a:bodyPr wrap="square" anchor="ctr">
            <a:spAutoFit/>
          </a:bodyPr>
          <a:lstStyle>
            <a:lvl1pPr marL="0" indent="0">
              <a:buFont typeface="Arial" pitchFamily="34" charset="0"/>
              <a:buNone/>
              <a:defRPr sz="1800" b="1" cap="none" baseline="0">
                <a:solidFill>
                  <a:schemeClr val="bg1"/>
                </a:solidFill>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Click to edit caption text</a:t>
            </a:r>
            <a:endParaRPr lang="en-US" dirty="0"/>
          </a:p>
        </p:txBody>
      </p:sp>
      <p:sp>
        <p:nvSpPr>
          <p:cNvPr id="14" name="TextBox 6"/>
          <p:cNvSpPr txBox="1"/>
          <p:nvPr/>
        </p:nvSpPr>
        <p:spPr>
          <a:xfrm>
            <a:off x="0" y="4928056"/>
            <a:ext cx="1931989" cy="215444"/>
          </a:xfrm>
          <a:prstGeom prst="rect">
            <a:avLst/>
          </a:prstGeom>
          <a:noFill/>
        </p:spPr>
        <p:txBody>
          <a:bodyPr wrap="square" anchor="ctr">
            <a:spAutoFit/>
          </a:bodyPr>
          <a:lstStyle/>
          <a:p>
            <a:pPr defTabSz="274320" eaLnBrk="0" fontAlgn="auto" hangingPunct="0">
              <a:spcBef>
                <a:spcPts val="0"/>
              </a:spcBef>
              <a:spcAft>
                <a:spcPts val="0"/>
              </a:spcAft>
              <a:defRPr/>
            </a:pPr>
            <a:r>
              <a:rPr lang="en-US" sz="400" kern="300" spc="50" dirty="0">
                <a:solidFill>
                  <a:srgbClr val="B0B7BB">
                    <a:lumMod val="40000"/>
                    <a:lumOff val="60000"/>
                  </a:srgbClr>
                </a:solidFill>
                <a:latin typeface="Arial"/>
                <a:ea typeface="ＭＳ Ｐゴシック" pitchFamily="34" charset="-128"/>
                <a:cs typeface="Arial"/>
              </a:rPr>
              <a:t/>
            </a:r>
            <a:br>
              <a:rPr lang="en-US" sz="400" kern="300" spc="50" dirty="0">
                <a:solidFill>
                  <a:srgbClr val="B0B7BB">
                    <a:lumMod val="40000"/>
                    <a:lumOff val="60000"/>
                  </a:srgbClr>
                </a:solidFill>
                <a:latin typeface="Arial"/>
                <a:ea typeface="ＭＳ Ｐゴシック" pitchFamily="34" charset="-128"/>
                <a:cs typeface="Arial"/>
              </a:rPr>
            </a:br>
            <a:r>
              <a:rPr lang="en-US" sz="400" kern="300" spc="50" dirty="0">
                <a:solidFill>
                  <a:srgbClr val="B0B7BB">
                    <a:lumMod val="40000"/>
                    <a:lumOff val="60000"/>
                  </a:srgbClr>
                </a:solidFill>
                <a:latin typeface="Arial"/>
                <a:ea typeface="ＭＳ Ｐゴシック" pitchFamily="34" charset="-128"/>
                <a:cs typeface="Arial"/>
              </a:rPr>
              <a:t>Copyright © 2012, SAS Institute Inc. All rights reserved.</a:t>
            </a:r>
          </a:p>
        </p:txBody>
      </p:sp>
      <p:pic>
        <p:nvPicPr>
          <p:cNvPr id="13"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9299" y="4671264"/>
            <a:ext cx="1018358" cy="235811"/>
          </a:xfrm>
          <a:prstGeom prst="rect">
            <a:avLst/>
          </a:prstGeom>
        </p:spPr>
      </p:pic>
      <p:cxnSp>
        <p:nvCxnSpPr>
          <p:cNvPr id="17" name="Straight Connector 8"/>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47332567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3" name="Picture 8" descr="C:\Users\RussianBear\Desktop\OnCloud_Jon\CloudComputing_NIST_IMAGES\Panoramic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2425"/>
            <a:ext cx="9144000" cy="29298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9" name="Text Placeholder 2"/>
          <p:cNvSpPr>
            <a:spLocks noGrp="1"/>
          </p:cNvSpPr>
          <p:nvPr>
            <p:ph type="body" sz="quarter" idx="12" hasCustomPrompt="1"/>
          </p:nvPr>
        </p:nvSpPr>
        <p:spPr>
          <a:xfrm>
            <a:off x="2635250" y="251605"/>
            <a:ext cx="6051550" cy="338554"/>
          </a:xfrm>
        </p:spPr>
        <p:txBody>
          <a:bodyPr anchor="ctr"/>
          <a:lstStyle>
            <a:lvl1pPr marL="0" indent="0" algn="l">
              <a:lnSpc>
                <a:spcPct val="100000"/>
              </a:lnSpc>
              <a:buNone/>
              <a:defRPr sz="1600" b="1" i="0" cap="all" baseline="0">
                <a:solidFill>
                  <a:schemeClr val="tx2">
                    <a:lumMod val="50000"/>
                  </a:schemeClr>
                </a:solidFill>
              </a:defRPr>
            </a:lvl1pPr>
          </a:lstStyle>
          <a:p>
            <a:pPr lvl="0"/>
            <a:r>
              <a:rPr lang="en-US" dirty="0" smtClean="0"/>
              <a:t>Click to edit subtitle</a:t>
            </a:r>
          </a:p>
        </p:txBody>
      </p:sp>
      <p:sp>
        <p:nvSpPr>
          <p:cNvPr id="17" name="Content Placeholder 3"/>
          <p:cNvSpPr>
            <a:spLocks noGrp="1"/>
          </p:cNvSpPr>
          <p:nvPr>
            <p:ph sz="quarter" idx="13" hasCustomPrompt="1"/>
          </p:nvPr>
        </p:nvSpPr>
        <p:spPr>
          <a:xfrm>
            <a:off x="468313" y="1879253"/>
            <a:ext cx="4010025" cy="1384995"/>
          </a:xfrm>
        </p:spPr>
        <p:txBody>
          <a:bodyPr wrap="square" anchor="ctr">
            <a:spAutoFit/>
          </a:bodyP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4"/>
          <p:cNvSpPr>
            <a:spLocks noGrp="1"/>
          </p:cNvSpPr>
          <p:nvPr>
            <p:ph sz="quarter" idx="14" hasCustomPrompt="1"/>
          </p:nvPr>
        </p:nvSpPr>
        <p:spPr>
          <a:xfrm>
            <a:off x="4664075" y="1879253"/>
            <a:ext cx="4022725" cy="1384995"/>
          </a:xfrm>
        </p:spPr>
        <p:txBody>
          <a:bodyPr anchor="ct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Box 5"/>
          <p:cNvSpPr txBox="1"/>
          <p:nvPr/>
        </p:nvSpPr>
        <p:spPr>
          <a:xfrm>
            <a:off x="0" y="4928056"/>
            <a:ext cx="1931989" cy="215444"/>
          </a:xfrm>
          <a:prstGeom prst="rect">
            <a:avLst/>
          </a:prstGeom>
          <a:noFill/>
        </p:spPr>
        <p:txBody>
          <a:bodyPr wrap="square" anchor="ctr">
            <a:spAutoFit/>
          </a:bodyPr>
          <a:lstStyle/>
          <a:p>
            <a:pPr defTabSz="274320" eaLnBrk="0" fontAlgn="auto" hangingPunct="0">
              <a:spcBef>
                <a:spcPts val="0"/>
              </a:spcBef>
              <a:spcAft>
                <a:spcPts val="0"/>
              </a:spcAft>
              <a:defRPr/>
            </a:pPr>
            <a:r>
              <a:rPr lang="en-US" sz="400" kern="300" spc="50" dirty="0">
                <a:solidFill>
                  <a:srgbClr val="B0B7BB">
                    <a:lumMod val="40000"/>
                    <a:lumOff val="60000"/>
                  </a:srgbClr>
                </a:solidFill>
                <a:latin typeface="Arial"/>
                <a:ea typeface="ＭＳ Ｐゴシック" pitchFamily="34" charset="-128"/>
                <a:cs typeface="Arial"/>
              </a:rPr>
              <a:t/>
            </a:r>
            <a:br>
              <a:rPr lang="en-US" sz="400" kern="300" spc="50" dirty="0">
                <a:solidFill>
                  <a:srgbClr val="B0B7BB">
                    <a:lumMod val="40000"/>
                    <a:lumOff val="60000"/>
                  </a:srgbClr>
                </a:solidFill>
                <a:latin typeface="Arial"/>
                <a:ea typeface="ＭＳ Ｐゴシック" pitchFamily="34" charset="-128"/>
                <a:cs typeface="Arial"/>
              </a:rPr>
            </a:br>
            <a:r>
              <a:rPr lang="en-US" sz="400" kern="300" spc="50" dirty="0">
                <a:solidFill>
                  <a:srgbClr val="B0B7BB">
                    <a:lumMod val="40000"/>
                    <a:lumOff val="60000"/>
                  </a:srgbClr>
                </a:solidFill>
                <a:latin typeface="Arial"/>
                <a:ea typeface="ＭＳ Ｐゴシック" pitchFamily="34" charset="-128"/>
                <a:cs typeface="Arial"/>
              </a:rPr>
              <a:t>Copyright © 2012, SAS Institute Inc. All rights reserved.</a:t>
            </a:r>
          </a:p>
        </p:txBody>
      </p:sp>
      <p:pic>
        <p:nvPicPr>
          <p:cNvPr id="5"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cxnSp>
        <p:nvCxnSpPr>
          <p:cNvPr id="6" name="Straight Connector 7"/>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276787797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2635256" y="257356"/>
            <a:ext cx="6047152" cy="338554"/>
          </a:xfrm>
        </p:spPr>
        <p:txBody>
          <a:bodyPr wrap="square" anchor="ctr">
            <a:spAutoFit/>
          </a:bodyPr>
          <a:lstStyle>
            <a:lvl1pPr marL="0" indent="0">
              <a:lnSpc>
                <a:spcPct val="100000"/>
              </a:lnSpc>
              <a:buFont typeface="Arial" pitchFamily="34" charset="0"/>
              <a:buNone/>
              <a:defRPr sz="1600" b="1" cap="all" baseline="0">
                <a:solidFill>
                  <a:schemeClr val="tx2">
                    <a:lumMod val="5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3"/>
          <p:cNvSpPr>
            <a:spLocks noGrp="1"/>
          </p:cNvSpPr>
          <p:nvPr>
            <p:ph sz="quarter" idx="4" hasCustomPrompt="1"/>
          </p:nvPr>
        </p:nvSpPr>
        <p:spPr>
          <a:xfrm>
            <a:off x="457201" y="1879253"/>
            <a:ext cx="3883025" cy="1384995"/>
          </a:xfrm>
        </p:spPr>
        <p:txBody>
          <a:bodyPr wrap="square" anchor="ctr">
            <a:spAutoFit/>
          </a:bodyPr>
          <a:lstStyle>
            <a:lvl1pPr>
              <a:defRPr sz="1800" baseline="0"/>
            </a:lvl1pPr>
            <a:lvl2pPr>
              <a:defRPr sz="1600" baseline="0"/>
            </a:lvl2pPr>
            <a:lvl3pPr>
              <a:defRPr sz="1400"/>
            </a:lvl3pPr>
            <a:lvl4pPr>
              <a:defRPr sz="1200"/>
            </a:lvl4pPr>
            <a:lvl5pPr>
              <a:defRPr sz="1000" baseline="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4"/>
          <p:cNvSpPr>
            <a:spLocks noGrp="1"/>
          </p:cNvSpPr>
          <p:nvPr>
            <p:ph sz="quarter" idx="15" hasCustomPrompt="1"/>
          </p:nvPr>
        </p:nvSpPr>
        <p:spPr>
          <a:xfrm>
            <a:off x="4802187" y="1879253"/>
            <a:ext cx="3880221" cy="1384995"/>
          </a:xfrm>
        </p:spPr>
        <p:txBody>
          <a:bodyPr wrap="square">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Box 5"/>
          <p:cNvSpPr txBox="1"/>
          <p:nvPr/>
        </p:nvSpPr>
        <p:spPr>
          <a:xfrm>
            <a:off x="0" y="4928056"/>
            <a:ext cx="1931989" cy="215444"/>
          </a:xfrm>
          <a:prstGeom prst="rect">
            <a:avLst/>
          </a:prstGeom>
          <a:noFill/>
        </p:spPr>
        <p:txBody>
          <a:bodyPr wrap="square" anchor="ctr">
            <a:spAutoFit/>
          </a:bodyPr>
          <a:lstStyle/>
          <a:p>
            <a:pPr eaLnBrk="0" fontAlgn="auto" hangingPunct="0">
              <a:spcBef>
                <a:spcPts val="0"/>
              </a:spcBef>
              <a:spcAft>
                <a:spcPts val="0"/>
              </a:spcAft>
              <a:defRPr/>
            </a:pPr>
            <a:r>
              <a:rPr lang="en-US" sz="400" kern="300" spc="50" dirty="0">
                <a:solidFill>
                  <a:srgbClr val="B0B7BB">
                    <a:lumMod val="40000"/>
                    <a:lumOff val="60000"/>
                  </a:srgbClr>
                </a:solidFill>
                <a:latin typeface="Arial"/>
                <a:ea typeface="ＭＳ Ｐゴシック" pitchFamily="34" charset="-128"/>
                <a:cs typeface="Arial"/>
              </a:rPr>
              <a:t/>
            </a:r>
            <a:br>
              <a:rPr lang="en-US" sz="400" kern="300" spc="50" dirty="0">
                <a:solidFill>
                  <a:srgbClr val="B0B7BB">
                    <a:lumMod val="40000"/>
                    <a:lumOff val="60000"/>
                  </a:srgbClr>
                </a:solidFill>
                <a:latin typeface="Arial"/>
                <a:ea typeface="ＭＳ Ｐゴシック" pitchFamily="34" charset="-128"/>
                <a:cs typeface="Arial"/>
              </a:rPr>
            </a:br>
            <a:r>
              <a:rPr lang="en-US" sz="400" kern="300" spc="50" dirty="0">
                <a:solidFill>
                  <a:srgbClr val="B0B7BB">
                    <a:lumMod val="40000"/>
                    <a:lumOff val="60000"/>
                  </a:srgbClr>
                </a:solidFill>
                <a:latin typeface="Arial"/>
                <a:ea typeface="ＭＳ Ｐゴシック" pitchFamily="34" charset="-128"/>
                <a:cs typeface="Arial"/>
              </a:rPr>
              <a:t>Copyright © 2012, SAS Institute Inc. All rights reserved.</a:t>
            </a:r>
          </a:p>
        </p:txBody>
      </p:sp>
      <p:pic>
        <p:nvPicPr>
          <p:cNvPr id="19"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cxnSp>
        <p:nvCxnSpPr>
          <p:cNvPr id="16" name="Straight Connector 7"/>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21985218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649" y="309306"/>
            <a:ext cx="8315487" cy="338554"/>
          </a:xfrm>
        </p:spPr>
        <p:txBody>
          <a:bodyPr/>
          <a:lstStyle>
            <a:lvl1pPr algn="l">
              <a:defRPr sz="1600"/>
            </a:lvl1pPr>
          </a:lstStyle>
          <a:p>
            <a:r>
              <a:rPr lang="en-US" dirty="0" smtClean="0"/>
              <a:t>Click to edit title</a:t>
            </a:r>
            <a:endParaRPr lang="en-US" dirty="0"/>
          </a:p>
        </p:txBody>
      </p:sp>
      <p:sp>
        <p:nvSpPr>
          <p:cNvPr id="6" name="TextBox 2"/>
          <p:cNvSpPr txBox="1"/>
          <p:nvPr/>
        </p:nvSpPr>
        <p:spPr>
          <a:xfrm>
            <a:off x="0" y="4928056"/>
            <a:ext cx="1931989" cy="215444"/>
          </a:xfrm>
          <a:prstGeom prst="rect">
            <a:avLst/>
          </a:prstGeom>
          <a:noFill/>
        </p:spPr>
        <p:txBody>
          <a:bodyPr wrap="square" anchor="ctr">
            <a:spAutoFit/>
          </a:bodyPr>
          <a:lstStyle/>
          <a:p>
            <a:pPr defTabSz="274320" eaLnBrk="0" fontAlgn="auto" hangingPunct="0">
              <a:spcBef>
                <a:spcPts val="0"/>
              </a:spcBef>
              <a:spcAft>
                <a:spcPts val="0"/>
              </a:spcAft>
              <a:defRPr/>
            </a:pPr>
            <a:r>
              <a:rPr lang="en-US" sz="400" kern="300" spc="50" dirty="0">
                <a:solidFill>
                  <a:srgbClr val="B0B7BB">
                    <a:lumMod val="40000"/>
                    <a:lumOff val="60000"/>
                  </a:srgbClr>
                </a:solidFill>
                <a:latin typeface="Arial"/>
                <a:ea typeface="ＭＳ Ｐゴシック" pitchFamily="34" charset="-128"/>
                <a:cs typeface="Arial"/>
              </a:rPr>
              <a:t/>
            </a:r>
            <a:br>
              <a:rPr lang="en-US" sz="400" kern="300" spc="50" dirty="0">
                <a:solidFill>
                  <a:srgbClr val="B0B7BB">
                    <a:lumMod val="40000"/>
                    <a:lumOff val="60000"/>
                  </a:srgbClr>
                </a:solidFill>
                <a:latin typeface="Arial"/>
                <a:ea typeface="ＭＳ Ｐゴシック" pitchFamily="34" charset="-128"/>
                <a:cs typeface="Arial"/>
              </a:rPr>
            </a:br>
            <a:r>
              <a:rPr lang="en-US" sz="400" kern="300" spc="50" dirty="0">
                <a:solidFill>
                  <a:srgbClr val="B0B7BB">
                    <a:lumMod val="40000"/>
                    <a:lumOff val="60000"/>
                  </a:srgbClr>
                </a:solidFill>
                <a:latin typeface="Arial"/>
                <a:ea typeface="ＭＳ Ｐゴシック" pitchFamily="34" charset="-128"/>
                <a:cs typeface="Arial"/>
              </a:rPr>
              <a:t>Copyright © 2012, SAS Institute Inc. All rights reserved.</a:t>
            </a: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spTree>
    <p:extLst>
      <p:ext uri="{BB962C8B-B14F-4D97-AF65-F5344CB8AC3E}">
        <p14:creationId xmlns:p14="http://schemas.microsoft.com/office/powerpoint/2010/main" val="2594327096"/>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AS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60443" y="2392948"/>
            <a:ext cx="5494270" cy="338554"/>
          </a:xfrm>
        </p:spPr>
        <p:txBody>
          <a:bodyPr>
            <a:spAutoFit/>
          </a:bodyPr>
          <a:lstStyle>
            <a:lvl1pPr algn="ctr">
              <a:defRPr baseline="0">
                <a:solidFill>
                  <a:schemeClr val="bg1"/>
                </a:solidFill>
              </a:defRPr>
            </a:lvl1pPr>
          </a:lstStyle>
          <a:p>
            <a:r>
              <a:rPr lang="en-US" dirty="0" smtClean="0"/>
              <a:t>Click to edit closing comments</a:t>
            </a:r>
            <a:endParaRPr lang="en-US" dirty="0"/>
          </a:p>
        </p:txBody>
      </p:sp>
      <p:sp>
        <p:nvSpPr>
          <p:cNvPr id="6" name="TextBox 2"/>
          <p:cNvSpPr txBox="1"/>
          <p:nvPr/>
        </p:nvSpPr>
        <p:spPr>
          <a:xfrm>
            <a:off x="0" y="4928056"/>
            <a:ext cx="1931989" cy="215444"/>
          </a:xfrm>
          <a:prstGeom prst="rect">
            <a:avLst/>
          </a:prstGeom>
          <a:noFill/>
        </p:spPr>
        <p:txBody>
          <a:bodyPr wrap="square" anchor="ctr">
            <a:spAutoFit/>
          </a:bodyPr>
          <a:lstStyle/>
          <a:p>
            <a:pPr eaLnBrk="0" fontAlgn="auto" hangingPunct="0">
              <a:spcBef>
                <a:spcPts val="0"/>
              </a:spcBef>
              <a:spcAft>
                <a:spcPts val="0"/>
              </a:spcAft>
              <a:defRPr/>
            </a:pPr>
            <a:r>
              <a:rPr lang="en-US" sz="400" kern="300" spc="50" dirty="0">
                <a:solidFill>
                  <a:srgbClr val="007DC3"/>
                </a:solidFill>
                <a:latin typeface="Arial"/>
                <a:ea typeface="ＭＳ Ｐゴシック" pitchFamily="34" charset="-128"/>
                <a:cs typeface="Arial"/>
              </a:rPr>
              <a:t/>
            </a:r>
            <a:br>
              <a:rPr lang="en-US" sz="400" kern="300" spc="50" dirty="0">
                <a:solidFill>
                  <a:srgbClr val="007DC3"/>
                </a:solidFill>
                <a:latin typeface="Arial"/>
                <a:ea typeface="ＭＳ Ｐゴシック" pitchFamily="34" charset="-128"/>
                <a:cs typeface="Arial"/>
              </a:rPr>
            </a:br>
            <a:r>
              <a:rPr lang="en-US" sz="400" kern="300" spc="50" dirty="0">
                <a:solidFill>
                  <a:srgbClr val="007DC3"/>
                </a:solidFill>
                <a:latin typeface="Arial"/>
                <a:ea typeface="ＭＳ Ｐゴシック" pitchFamily="34" charset="-128"/>
                <a:cs typeface="Arial"/>
              </a:rPr>
              <a:t>Copyright © 2012, SAS Institute Inc. All rights reserved.</a:t>
            </a:r>
          </a:p>
        </p:txBody>
      </p:sp>
      <p:grpSp>
        <p:nvGrpSpPr>
          <p:cNvPr id="7" name="Group 5"/>
          <p:cNvGrpSpPr/>
          <p:nvPr/>
        </p:nvGrpSpPr>
        <p:grpSpPr>
          <a:xfrm>
            <a:off x="7753017" y="4865002"/>
            <a:ext cx="1336916" cy="278498"/>
            <a:chOff x="7807084" y="4865002"/>
            <a:chExt cx="1336916" cy="278498"/>
          </a:xfrm>
        </p:grpSpPr>
        <p:sp>
          <p:nvSpPr>
            <p:cNvPr id="3" name="TextBox 3"/>
            <p:cNvSpPr txBox="1"/>
            <p:nvPr/>
          </p:nvSpPr>
          <p:spPr>
            <a:xfrm>
              <a:off x="7807084" y="4866501"/>
              <a:ext cx="1336916" cy="276999"/>
            </a:xfrm>
            <a:prstGeom prst="rect">
              <a:avLst/>
            </a:prstGeom>
            <a:noFill/>
          </p:spPr>
          <p:txBody>
            <a:bodyPr wrap="square" rtlCol="0" anchor="b">
              <a:spAutoFit/>
            </a:bodyPr>
            <a:lstStyle/>
            <a:p>
              <a:pPr algn="r" defTabSz="274320" fontAlgn="auto">
                <a:spcBef>
                  <a:spcPts val="0"/>
                </a:spcBef>
                <a:spcAft>
                  <a:spcPts val="0"/>
                </a:spcAft>
              </a:pPr>
              <a:r>
                <a:rPr lang="en-US" sz="1200" dirty="0" smtClean="0">
                  <a:solidFill>
                    <a:srgbClr val="007DC3"/>
                  </a:solidFill>
                  <a:latin typeface="Arial"/>
                  <a:ea typeface="+mn-ea"/>
                  <a:cs typeface="+mn-cs"/>
                </a:rPr>
                <a:t>www.SAS.com</a:t>
              </a:r>
            </a:p>
          </p:txBody>
        </p:sp>
        <p:sp>
          <p:nvSpPr>
            <p:cNvPr id="5" name="Rectangle 4">
              <a:hlinkClick r:id="rId3"/>
            </p:cNvPr>
            <p:cNvSpPr/>
            <p:nvPr userDrawn="1"/>
          </p:nvSpPr>
          <p:spPr>
            <a:xfrm>
              <a:off x="7876452" y="4865002"/>
              <a:ext cx="1267548" cy="278498"/>
            </a:xfrm>
            <a:prstGeom prst="rect">
              <a:avLst/>
            </a:prstGeom>
            <a:solidFill>
              <a:srgbClr val="003E74">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grpSp>
      <p:pic>
        <p:nvPicPr>
          <p:cNvPr id="4" name="Picture 6" descr="SAS_LOGO_horz288_LG.png"/>
          <p:cNvPicPr>
            <a:picLocks noChangeAspect="1"/>
          </p:cNvPicPr>
          <p:nvPr/>
        </p:nvPicPr>
        <p:blipFill>
          <a:blip r:embed="rId4"/>
          <a:stretch>
            <a:fillRect/>
          </a:stretch>
        </p:blipFill>
        <p:spPr>
          <a:xfrm>
            <a:off x="6382777" y="2333634"/>
            <a:ext cx="2024623" cy="466707"/>
          </a:xfrm>
          <a:prstGeom prst="rect">
            <a:avLst/>
          </a:prstGeom>
        </p:spPr>
      </p:pic>
    </p:spTree>
    <p:extLst>
      <p:ext uri="{BB962C8B-B14F-4D97-AF65-F5344CB8AC3E}">
        <p14:creationId xmlns:p14="http://schemas.microsoft.com/office/powerpoint/2010/main" val="110207266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Line 47"/>
          <p:cNvSpPr>
            <a:spLocks noChangeShapeType="1"/>
          </p:cNvSpPr>
          <p:nvPr/>
        </p:nvSpPr>
        <p:spPr bwMode="auto">
          <a:xfrm>
            <a:off x="733425" y="2146300"/>
            <a:ext cx="7677150" cy="0"/>
          </a:xfrm>
          <a:prstGeom prst="line">
            <a:avLst/>
          </a:prstGeom>
          <a:noFill/>
          <a:ln w="19050">
            <a:solidFill>
              <a:srgbClr val="C0C0C0"/>
            </a:solidFill>
            <a:round/>
            <a:headEnd/>
            <a:tailEnd/>
          </a:ln>
          <a:effectLst/>
        </p:spPr>
        <p:txBody>
          <a:bodyPr/>
          <a:lstStyle/>
          <a:p>
            <a:pPr algn="ctr">
              <a:spcBef>
                <a:spcPct val="50000"/>
              </a:spcBef>
              <a:spcAft>
                <a:spcPct val="17000"/>
              </a:spcAft>
              <a:buClr>
                <a:schemeClr val="tx1"/>
              </a:buClr>
              <a:buFont typeface="Wingdings" pitchFamily="2" charset="2"/>
              <a:buNone/>
              <a:defRPr/>
            </a:pPr>
            <a:endParaRPr lang="en-US" dirty="0">
              <a:ea typeface="+mn-ea"/>
              <a:cs typeface="+mn-cs"/>
            </a:endParaRPr>
          </a:p>
        </p:txBody>
      </p:sp>
      <p:sp>
        <p:nvSpPr>
          <p:cNvPr id="5" name="Line 47"/>
          <p:cNvSpPr>
            <a:spLocks noChangeShapeType="1"/>
          </p:cNvSpPr>
          <p:nvPr/>
        </p:nvSpPr>
        <p:spPr bwMode="auto">
          <a:xfrm>
            <a:off x="733425" y="2146300"/>
            <a:ext cx="7677150" cy="0"/>
          </a:xfrm>
          <a:prstGeom prst="line">
            <a:avLst/>
          </a:prstGeom>
          <a:noFill/>
          <a:ln w="19050">
            <a:solidFill>
              <a:srgbClr val="C0C0C0"/>
            </a:solidFill>
            <a:round/>
            <a:headEnd/>
            <a:tailEnd/>
          </a:ln>
          <a:effectLst/>
        </p:spPr>
        <p:txBody>
          <a:bodyPr/>
          <a:lstStyle/>
          <a:p>
            <a:pPr algn="ctr">
              <a:spcBef>
                <a:spcPct val="50000"/>
              </a:spcBef>
              <a:spcAft>
                <a:spcPct val="17000"/>
              </a:spcAft>
              <a:buClr>
                <a:schemeClr val="tx1"/>
              </a:buClr>
              <a:buFont typeface="Wingdings" pitchFamily="2" charset="2"/>
              <a:buNone/>
              <a:defRPr/>
            </a:pPr>
            <a:endParaRPr lang="en-US" dirty="0">
              <a:ea typeface="+mn-ea"/>
              <a:cs typeface="+mn-cs"/>
            </a:endParaRPr>
          </a:p>
        </p:txBody>
      </p:sp>
      <p:sp>
        <p:nvSpPr>
          <p:cNvPr id="6" name="Line 47"/>
          <p:cNvSpPr>
            <a:spLocks noChangeShapeType="1"/>
          </p:cNvSpPr>
          <p:nvPr userDrawn="1"/>
        </p:nvSpPr>
        <p:spPr bwMode="auto">
          <a:xfrm>
            <a:off x="733425" y="2146300"/>
            <a:ext cx="7677150" cy="0"/>
          </a:xfrm>
          <a:prstGeom prst="line">
            <a:avLst/>
          </a:prstGeom>
          <a:noFill/>
          <a:ln w="19050">
            <a:solidFill>
              <a:srgbClr val="C0C0C0"/>
            </a:solidFill>
            <a:round/>
            <a:headEnd/>
            <a:tailEnd/>
          </a:ln>
          <a:effectLst/>
        </p:spPr>
        <p:txBody>
          <a:bodyPr/>
          <a:lstStyle/>
          <a:p>
            <a:pPr algn="ctr">
              <a:spcBef>
                <a:spcPct val="50000"/>
              </a:spcBef>
              <a:spcAft>
                <a:spcPct val="17000"/>
              </a:spcAft>
              <a:buClr>
                <a:schemeClr val="tx1"/>
              </a:buClr>
              <a:buFont typeface="Wingdings" pitchFamily="2" charset="2"/>
              <a:buNone/>
              <a:defRPr/>
            </a:pPr>
            <a:endParaRPr lang="en-US" dirty="0">
              <a:ea typeface="+mn-ea"/>
              <a:cs typeface="+mn-cs"/>
            </a:endParaRPr>
          </a:p>
        </p:txBody>
      </p:sp>
      <p:pic>
        <p:nvPicPr>
          <p:cNvPr id="7" name="Picture 11" descr="ppt_4-3_text-no-color.png"/>
          <p:cNvPicPr preferRelativeResize="0">
            <a:picLocks noChangeAspect="1"/>
          </p:cNvPicPr>
          <p:nvPr userDrawn="1"/>
        </p:nvPicPr>
        <p:blipFill>
          <a:blip r:embed="rId2"/>
          <a:srcRect/>
          <a:stretch>
            <a:fillRect/>
          </a:stretch>
        </p:blipFill>
        <p:spPr bwMode="auto">
          <a:xfrm>
            <a:off x="0" y="4786313"/>
            <a:ext cx="9144000" cy="357187"/>
          </a:xfrm>
          <a:prstGeom prst="rect">
            <a:avLst/>
          </a:prstGeom>
          <a:noFill/>
          <a:ln w="9525">
            <a:noFill/>
            <a:miter lim="800000"/>
            <a:headEnd/>
            <a:tailEnd/>
          </a:ln>
        </p:spPr>
      </p:pic>
      <p:sp>
        <p:nvSpPr>
          <p:cNvPr id="8" name="TextBox 9"/>
          <p:cNvSpPr txBox="1"/>
          <p:nvPr userDrawn="1"/>
        </p:nvSpPr>
        <p:spPr>
          <a:xfrm>
            <a:off x="2995613" y="4867275"/>
            <a:ext cx="3138487" cy="276225"/>
          </a:xfrm>
          <a:prstGeom prst="rect">
            <a:avLst/>
          </a:prstGeom>
          <a:noFill/>
        </p:spPr>
        <p:txBody>
          <a:bodyPr anchor="ctr">
            <a:spAutoFit/>
          </a:bodyPr>
          <a:lstStyle/>
          <a:p>
            <a:pPr algn="ctr" eaLnBrk="0" hangingPunct="0">
              <a:defRPr/>
            </a:pPr>
            <a:r>
              <a:rPr lang="en-US" sz="600" b="1" kern="300" spc="50" dirty="0">
                <a:solidFill>
                  <a:srgbClr val="52719E"/>
                </a:solidFill>
                <a:latin typeface="Arial"/>
                <a:ea typeface="ＭＳ Ｐゴシック" pitchFamily="34" charset="-128"/>
                <a:cs typeface="Arial"/>
              </a:rPr>
              <a:t/>
            </a:r>
            <a:br>
              <a:rPr lang="en-US" sz="600" b="1" kern="300" spc="50" dirty="0">
                <a:solidFill>
                  <a:srgbClr val="52719E"/>
                </a:solidFill>
                <a:latin typeface="Arial"/>
                <a:ea typeface="ＭＳ Ｐゴシック" pitchFamily="34" charset="-128"/>
                <a:cs typeface="Arial"/>
              </a:rPr>
            </a:br>
            <a:r>
              <a:rPr lang="en-US" sz="600" b="1" kern="300" spc="50" dirty="0">
                <a:solidFill>
                  <a:srgbClr val="52719E"/>
                </a:solidFill>
                <a:latin typeface="Arial"/>
                <a:ea typeface="ＭＳ Ｐゴシック" pitchFamily="34" charset="-128"/>
                <a:cs typeface="Arial"/>
              </a:rPr>
              <a:t>Copyright © 2012, SAS Institute Inc. All rights reserved.</a:t>
            </a:r>
          </a:p>
        </p:txBody>
      </p:sp>
      <p:sp>
        <p:nvSpPr>
          <p:cNvPr id="2" name="Title 1"/>
          <p:cNvSpPr>
            <a:spLocks noGrp="1"/>
          </p:cNvSpPr>
          <p:nvPr>
            <p:ph type="title"/>
          </p:nvPr>
        </p:nvSpPr>
        <p:spPr>
          <a:xfrm>
            <a:off x="722313" y="2143126"/>
            <a:ext cx="7688262" cy="1021556"/>
          </a:xfrm>
        </p:spPr>
        <p:txBody>
          <a:bodyPr/>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773794"/>
            <a:ext cx="7688262" cy="369332"/>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Black Background">
    <p:bg>
      <p:bgPr>
        <a:solidFill>
          <a:schemeClr val="tx1"/>
        </a:solidFill>
        <a:effectLst/>
      </p:bgPr>
    </p:bg>
    <p:spTree>
      <p:nvGrpSpPr>
        <p:cNvPr id="1" name=""/>
        <p:cNvGrpSpPr/>
        <p:nvPr/>
      </p:nvGrpSpPr>
      <p:grpSpPr>
        <a:xfrm>
          <a:off x="0" y="0"/>
          <a:ext cx="0" cy="0"/>
          <a:chOff x="0" y="0"/>
          <a:chExt cx="0" cy="0"/>
        </a:xfrm>
      </p:grpSpPr>
      <p:sp>
        <p:nvSpPr>
          <p:cNvPr id="9" name="TextBox 1"/>
          <p:cNvSpPr txBox="1"/>
          <p:nvPr/>
        </p:nvSpPr>
        <p:spPr>
          <a:xfrm>
            <a:off x="2917284" y="1945650"/>
            <a:ext cx="3309432" cy="369332"/>
          </a:xfrm>
          <a:prstGeom prst="rect">
            <a:avLst/>
          </a:prstGeom>
          <a:noFill/>
        </p:spPr>
        <p:txBody>
          <a:bodyPr wrap="none" rtlCol="0" anchor="ctr">
            <a:spAutoFit/>
          </a:bodyPr>
          <a:lstStyle/>
          <a:p>
            <a:pPr fontAlgn="auto">
              <a:spcBef>
                <a:spcPts val="0"/>
              </a:spcBef>
              <a:spcAft>
                <a:spcPts val="0"/>
              </a:spcAft>
            </a:pPr>
            <a:r>
              <a:rPr lang="en-US" sz="1800" dirty="0" smtClean="0">
                <a:solidFill>
                  <a:srgbClr val="596267"/>
                </a:solidFill>
                <a:latin typeface="Arial"/>
                <a:ea typeface="+mn-ea"/>
                <a:cs typeface="+mn-cs"/>
              </a:rPr>
              <a:t>This slide is for video use only.</a:t>
            </a:r>
            <a:endParaRPr lang="en-US" sz="1800" dirty="0">
              <a:solidFill>
                <a:srgbClr val="596267"/>
              </a:solidFill>
              <a:latin typeface="Arial"/>
              <a:ea typeface="+mn-ea"/>
              <a:cs typeface="+mn-cs"/>
            </a:endParaRPr>
          </a:p>
        </p:txBody>
      </p:sp>
      <p:sp>
        <p:nvSpPr>
          <p:cNvPr id="8" name="Media Placeholder 2"/>
          <p:cNvSpPr>
            <a:spLocks noGrp="1" noChangeAspect="1"/>
          </p:cNvSpPr>
          <p:nvPr>
            <p:ph type="media" sz="quarter" idx="10"/>
          </p:nvPr>
        </p:nvSpPr>
        <p:spPr>
          <a:xfrm>
            <a:off x="1371600" y="771525"/>
            <a:ext cx="6400800" cy="3600450"/>
          </a:xfrm>
          <a:ln>
            <a:solidFill>
              <a:schemeClr val="tx2"/>
            </a:solidFill>
          </a:ln>
        </p:spPr>
        <p:txBody>
          <a:bodyPr>
            <a:noAutofit/>
          </a:bodyPr>
          <a:lstStyle>
            <a:lvl1pPr>
              <a:buNone/>
              <a:defRPr baseline="0">
                <a:solidFill>
                  <a:schemeClr val="bg2">
                    <a:lumMod val="50000"/>
                  </a:schemeClr>
                </a:solidFill>
              </a:defRPr>
            </a:lvl1pPr>
          </a:lstStyle>
          <a:p>
            <a:r>
              <a:rPr lang="en-US" dirty="0" smtClean="0"/>
              <a:t>Click icon to add media</a:t>
            </a:r>
            <a:endParaRPr lang="en-US" dirty="0"/>
          </a:p>
        </p:txBody>
      </p:sp>
      <p:sp>
        <p:nvSpPr>
          <p:cNvPr id="3" name="TextBox 3"/>
          <p:cNvSpPr txBox="1"/>
          <p:nvPr/>
        </p:nvSpPr>
        <p:spPr>
          <a:xfrm>
            <a:off x="0" y="4928056"/>
            <a:ext cx="1931989" cy="215444"/>
          </a:xfrm>
          <a:prstGeom prst="rect">
            <a:avLst/>
          </a:prstGeom>
          <a:noFill/>
        </p:spPr>
        <p:txBody>
          <a:bodyPr wrap="square" anchor="ctr">
            <a:spAutoFit/>
          </a:bodyPr>
          <a:lstStyle/>
          <a:p>
            <a:pPr defTabSz="274320" eaLnBrk="0" fontAlgn="auto" hangingPunct="0">
              <a:spcBef>
                <a:spcPts val="0"/>
              </a:spcBef>
              <a:spcAft>
                <a:spcPts val="0"/>
              </a:spcAft>
              <a:defRPr/>
            </a:pPr>
            <a:r>
              <a:rPr lang="en-US" sz="400" kern="300" spc="50" dirty="0">
                <a:solidFill>
                  <a:srgbClr val="000000">
                    <a:lumMod val="75000"/>
                    <a:lumOff val="25000"/>
                  </a:srgbClr>
                </a:solidFill>
                <a:latin typeface="Arial"/>
                <a:ea typeface="ＭＳ Ｐゴシック" pitchFamily="34" charset="-128"/>
                <a:cs typeface="Arial"/>
              </a:rPr>
              <a:t/>
            </a:r>
            <a:br>
              <a:rPr lang="en-US" sz="400" kern="300" spc="50" dirty="0">
                <a:solidFill>
                  <a:srgbClr val="000000">
                    <a:lumMod val="75000"/>
                    <a:lumOff val="25000"/>
                  </a:srgbClr>
                </a:solidFill>
                <a:latin typeface="Arial"/>
                <a:ea typeface="ＭＳ Ｐゴシック" pitchFamily="34" charset="-128"/>
                <a:cs typeface="Arial"/>
              </a:rPr>
            </a:br>
            <a:r>
              <a:rPr lang="en-US" sz="400" kern="300" spc="50" dirty="0">
                <a:solidFill>
                  <a:srgbClr val="000000">
                    <a:lumMod val="75000"/>
                    <a:lumOff val="25000"/>
                  </a:srgbClr>
                </a:solidFill>
                <a:latin typeface="Arial"/>
                <a:ea typeface="ＭＳ Ｐゴシック" pitchFamily="34" charset="-128"/>
                <a:cs typeface="Arial"/>
              </a:rPr>
              <a:t>Copyright © 2012, SAS Institute Inc. All rights reserved.</a:t>
            </a:r>
          </a:p>
        </p:txBody>
      </p:sp>
    </p:spTree>
    <p:extLst>
      <p:ext uri="{BB962C8B-B14F-4D97-AF65-F5344CB8AC3E}">
        <p14:creationId xmlns:p14="http://schemas.microsoft.com/office/powerpoint/2010/main" val="98046687"/>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39725" y="2215007"/>
            <a:ext cx="7116763" cy="430887"/>
          </a:xfrm>
        </p:spPr>
        <p:txBody>
          <a:bodyPr anchor="b"/>
          <a:lstStyle>
            <a:lvl1pPr>
              <a:defRPr sz="2200" cap="all" baseline="0">
                <a:solidFill>
                  <a:schemeClr val="bg1"/>
                </a:solidFill>
              </a:defRPr>
            </a:lvl1pPr>
          </a:lstStyle>
          <a:p>
            <a:r>
              <a:rPr lang="en-US" dirty="0" smtClean="0"/>
              <a:t>Click to edit title</a:t>
            </a:r>
            <a:endParaRPr lang="en-US" dirty="0"/>
          </a:p>
        </p:txBody>
      </p:sp>
      <p:sp>
        <p:nvSpPr>
          <p:cNvPr id="8" name="Subtitle 2"/>
          <p:cNvSpPr>
            <a:spLocks noGrp="1"/>
          </p:cNvSpPr>
          <p:nvPr>
            <p:ph type="body" sz="quarter" idx="13" hasCustomPrompt="1"/>
          </p:nvPr>
        </p:nvSpPr>
        <p:spPr>
          <a:xfrm>
            <a:off x="339725" y="2580844"/>
            <a:ext cx="7116763" cy="276999"/>
          </a:xfrm>
        </p:spPr>
        <p:txBody>
          <a:bodyPr wrap="square" anchor="t">
            <a:spAutoFit/>
          </a:bodyPr>
          <a:lstStyle>
            <a:lvl1pPr marL="0" indent="0" algn="r">
              <a:lnSpc>
                <a:spcPct val="100000"/>
              </a:lnSpc>
              <a:buFont typeface="Arial" pitchFamily="34" charset="0"/>
              <a:buNone/>
              <a:defRPr sz="1200" b="1" cap="all" baseline="0">
                <a:solidFill>
                  <a:schemeClr val="bg1"/>
                </a:solidFill>
              </a:defRPr>
            </a:lvl1pPr>
          </a:lstStyle>
          <a:p>
            <a:pPr lvl="0"/>
            <a:r>
              <a:rPr lang="en-US" dirty="0" smtClean="0"/>
              <a:t>Click to edit subtitle</a:t>
            </a:r>
            <a:endParaRPr lang="en-US" dirty="0"/>
          </a:p>
        </p:txBody>
      </p:sp>
      <p:sp>
        <p:nvSpPr>
          <p:cNvPr id="10" name="TextBox 3"/>
          <p:cNvSpPr txBox="1"/>
          <p:nvPr/>
        </p:nvSpPr>
        <p:spPr>
          <a:xfrm>
            <a:off x="0" y="4928056"/>
            <a:ext cx="1931989" cy="215444"/>
          </a:xfrm>
          <a:prstGeom prst="rect">
            <a:avLst/>
          </a:prstGeom>
          <a:noFill/>
        </p:spPr>
        <p:txBody>
          <a:bodyPr wrap="square" anchor="ctr">
            <a:spAutoFit/>
          </a:bodyPr>
          <a:lstStyle/>
          <a:p>
            <a:pPr eaLnBrk="0" fontAlgn="auto" hangingPunct="0">
              <a:spcBef>
                <a:spcPts val="0"/>
              </a:spcBef>
              <a:spcAft>
                <a:spcPts val="0"/>
              </a:spcAft>
              <a:defRPr/>
            </a:pPr>
            <a:r>
              <a:rPr lang="en-US" sz="400" kern="300" spc="50" dirty="0">
                <a:solidFill>
                  <a:srgbClr val="007DC3"/>
                </a:solidFill>
                <a:latin typeface="Arial"/>
                <a:ea typeface="ＭＳ Ｐゴシック" pitchFamily="34" charset="-128"/>
                <a:cs typeface="Arial"/>
              </a:rPr>
              <a:t/>
            </a:r>
            <a:br>
              <a:rPr lang="en-US" sz="400" kern="300" spc="50" dirty="0">
                <a:solidFill>
                  <a:srgbClr val="007DC3"/>
                </a:solidFill>
                <a:latin typeface="Arial"/>
                <a:ea typeface="ＭＳ Ｐゴシック" pitchFamily="34" charset="-128"/>
                <a:cs typeface="Arial"/>
              </a:rPr>
            </a:br>
            <a:r>
              <a:rPr lang="en-US" sz="400" kern="300" spc="50" dirty="0">
                <a:solidFill>
                  <a:srgbClr val="007DC3"/>
                </a:solidFill>
                <a:latin typeface="Arial"/>
                <a:ea typeface="ＭＳ Ｐゴシック" pitchFamily="34" charset="-128"/>
                <a:cs typeface="Arial"/>
              </a:rPr>
              <a:t>Copyright © 2012, SAS Institute Inc. All rights reserved.</a:t>
            </a:r>
          </a:p>
        </p:txBody>
      </p:sp>
      <p:cxnSp>
        <p:nvCxnSpPr>
          <p:cNvPr id="7" name="Straight Connector 4"/>
          <p:cNvCxnSpPr/>
          <p:nvPr/>
        </p:nvCxnSpPr>
        <p:spPr bwMode="auto">
          <a:xfrm>
            <a:off x="7670800" y="0"/>
            <a:ext cx="0" cy="5143500"/>
          </a:xfrm>
          <a:prstGeom prst="line">
            <a:avLst/>
          </a:prstGeom>
          <a:solidFill>
            <a:schemeClr val="accent1"/>
          </a:solidFill>
          <a:ln w="12700" cap="flat" cmpd="sng" algn="ctr">
            <a:gradFill flip="none" rotWithShape="1">
              <a:gsLst>
                <a:gs pos="0">
                  <a:schemeClr val="accent1"/>
                </a:gs>
                <a:gs pos="100000">
                  <a:schemeClr val="accent1">
                    <a:alpha val="0"/>
                  </a:schemeClr>
                </a:gs>
              </a:gsLst>
              <a:lin ang="5400000" scaled="1"/>
              <a:tileRect/>
            </a:gradFill>
            <a:prstDash val="solid"/>
            <a:round/>
            <a:headEnd type="none" w="med" len="med"/>
            <a:tailEnd type="none" w="med" len="med"/>
          </a:ln>
          <a:effectLst/>
        </p:spPr>
      </p:cxnSp>
      <p:pic>
        <p:nvPicPr>
          <p:cNvPr id="2"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838" y="2378682"/>
            <a:ext cx="725467" cy="386136"/>
          </a:xfrm>
          <a:prstGeom prst="rect">
            <a:avLst/>
          </a:prstGeom>
        </p:spPr>
      </p:pic>
    </p:spTree>
    <p:extLst>
      <p:ext uri="{BB962C8B-B14F-4D97-AF65-F5344CB8AC3E}">
        <p14:creationId xmlns:p14="http://schemas.microsoft.com/office/powerpoint/2010/main" val="4095909938"/>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255847"/>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1879253"/>
            <a:ext cx="8232776" cy="1384995"/>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156463089"/>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pic>
        <p:nvPicPr>
          <p:cNvPr id="11"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2695"/>
            <a:ext cx="9144000" cy="1138844"/>
          </a:xfrm>
          <a:prstGeom prst="rect">
            <a:avLst/>
          </a:prstGeom>
        </p:spPr>
      </p:pic>
      <p:sp>
        <p:nvSpPr>
          <p:cNvPr id="2" name="Title 1"/>
          <p:cNvSpPr>
            <a:spLocks noGrp="1"/>
          </p:cNvSpPr>
          <p:nvPr>
            <p:ph type="title" hasCustomPrompt="1"/>
          </p:nvPr>
        </p:nvSpPr>
        <p:spPr>
          <a:xfrm>
            <a:off x="465521" y="1644242"/>
            <a:ext cx="6971533" cy="397586"/>
          </a:xfrm>
        </p:spPr>
        <p:txBody>
          <a:bodyPr anchor="b"/>
          <a:lstStyle>
            <a:lvl1pPr>
              <a:defRPr sz="2000" baseline="0">
                <a:solidFill>
                  <a:schemeClr val="bg1"/>
                </a:solidFill>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465138" y="2041730"/>
            <a:ext cx="6972300" cy="276999"/>
          </a:xfrm>
        </p:spPr>
        <p:txBody>
          <a:bodyPr anchor="t">
            <a:spAutoFit/>
          </a:bodyPr>
          <a:lstStyle>
            <a:lvl1pPr marL="0" indent="0" algn="r">
              <a:lnSpc>
                <a:spcPct val="100000"/>
              </a:lnSpc>
              <a:buFont typeface="Arial" pitchFamily="34" charset="0"/>
              <a:buNone/>
              <a:defRPr sz="1200" b="1" i="0" cap="all" baseline="0">
                <a:solidFill>
                  <a:schemeClr val="bg1"/>
                </a:solidFill>
              </a:defRPr>
            </a:lvl1pPr>
          </a:lstStyle>
          <a:p>
            <a:pPr lvl="0"/>
            <a:r>
              <a:rPr lang="en-US" dirty="0" smtClean="0"/>
              <a:t>Click to edit subtitle</a:t>
            </a:r>
            <a:endParaRPr lang="en-US" dirty="0"/>
          </a:p>
        </p:txBody>
      </p:sp>
      <p:sp>
        <p:nvSpPr>
          <p:cNvPr id="10" name="TextBox 3"/>
          <p:cNvSpPr txBox="1"/>
          <p:nvPr/>
        </p:nvSpPr>
        <p:spPr>
          <a:xfrm>
            <a:off x="0" y="4928056"/>
            <a:ext cx="1931989" cy="215444"/>
          </a:xfrm>
          <a:prstGeom prst="rect">
            <a:avLst/>
          </a:prstGeom>
          <a:noFill/>
        </p:spPr>
        <p:txBody>
          <a:bodyPr wrap="square" anchor="ctr">
            <a:spAutoFit/>
          </a:bodyPr>
          <a:lstStyle/>
          <a:p>
            <a:pPr defTabSz="274320" eaLnBrk="0" fontAlgn="auto" hangingPunct="0">
              <a:spcBef>
                <a:spcPts val="0"/>
              </a:spcBef>
              <a:spcAft>
                <a:spcPts val="0"/>
              </a:spcAft>
              <a:defRPr/>
            </a:pPr>
            <a:r>
              <a:rPr lang="en-US" sz="400" kern="300" spc="50" dirty="0">
                <a:solidFill>
                  <a:srgbClr val="B0B7BB">
                    <a:lumMod val="40000"/>
                    <a:lumOff val="60000"/>
                  </a:srgbClr>
                </a:solidFill>
                <a:latin typeface="Arial"/>
                <a:ea typeface="ＭＳ Ｐゴシック" pitchFamily="34" charset="-128"/>
                <a:cs typeface="Arial"/>
              </a:rPr>
              <a:t/>
            </a:r>
            <a:br>
              <a:rPr lang="en-US" sz="400" kern="300" spc="50" dirty="0">
                <a:solidFill>
                  <a:srgbClr val="B0B7BB">
                    <a:lumMod val="40000"/>
                    <a:lumOff val="60000"/>
                  </a:srgbClr>
                </a:solidFill>
                <a:latin typeface="Arial"/>
                <a:ea typeface="ＭＳ Ｐゴシック" pitchFamily="34" charset="-128"/>
                <a:cs typeface="Arial"/>
              </a:rPr>
            </a:br>
            <a:r>
              <a:rPr lang="en-US" sz="400" kern="300" spc="50" dirty="0">
                <a:solidFill>
                  <a:srgbClr val="B0B7BB">
                    <a:lumMod val="40000"/>
                    <a:lumOff val="60000"/>
                  </a:srgbClr>
                </a:solidFill>
                <a:latin typeface="Arial"/>
                <a:ea typeface="ＭＳ Ｐゴシック" pitchFamily="34" charset="-128"/>
                <a:cs typeface="Arial"/>
              </a:rPr>
              <a:t>Copyright © 2012, SAS Institute Inc. All rights reserved.</a:t>
            </a:r>
          </a:p>
        </p:txBody>
      </p:sp>
      <p:cxnSp>
        <p:nvCxnSpPr>
          <p:cNvPr id="5" name="Straight Connector 4"/>
          <p:cNvCxnSpPr/>
          <p:nvPr/>
        </p:nvCxnSpPr>
        <p:spPr bwMode="auto">
          <a:xfrm>
            <a:off x="7670800" y="1425734"/>
            <a:ext cx="0" cy="1143000"/>
          </a:xfrm>
          <a:prstGeom prst="line">
            <a:avLst/>
          </a:prstGeom>
          <a:solidFill>
            <a:schemeClr val="accent1"/>
          </a:solidFill>
          <a:ln w="12700" cap="flat" cmpd="sng" algn="ctr">
            <a:gradFill flip="none" rotWithShape="1">
              <a:gsLst>
                <a:gs pos="0">
                  <a:schemeClr val="accent1"/>
                </a:gs>
                <a:gs pos="100000">
                  <a:schemeClr val="accent1">
                    <a:alpha val="0"/>
                  </a:schemeClr>
                </a:gs>
              </a:gsLst>
              <a:lin ang="5400000" scaled="1"/>
              <a:tileRect/>
            </a:gradFill>
            <a:prstDash val="solid"/>
            <a:round/>
            <a:headEnd type="none" w="med" len="med"/>
            <a:tailEnd type="none" w="med" len="med"/>
          </a:ln>
          <a:effectLst/>
        </p:spPr>
      </p:cxnSp>
      <p:pic>
        <p:nvPicPr>
          <p:cNvPr id="7"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838" y="1804735"/>
            <a:ext cx="725467" cy="386136"/>
          </a:xfrm>
          <a:prstGeom prst="rect">
            <a:avLst/>
          </a:prstGeom>
        </p:spPr>
      </p:pic>
    </p:spTree>
    <p:extLst>
      <p:ext uri="{BB962C8B-B14F-4D97-AF65-F5344CB8AC3E}">
        <p14:creationId xmlns:p14="http://schemas.microsoft.com/office/powerpoint/2010/main" val="411207091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6" y="255847"/>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80415916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014026"/>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pic>
        <p:nvPicPr>
          <p:cNvPr id="9"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9916" cy="5143500"/>
          </a:xfrm>
          <a:prstGeom prst="rect">
            <a:avLst/>
          </a:prstGeom>
        </p:spPr>
      </p:pic>
      <p:sp>
        <p:nvSpPr>
          <p:cNvPr id="2" name="Title 1"/>
          <p:cNvSpPr>
            <a:spLocks noGrp="1"/>
          </p:cNvSpPr>
          <p:nvPr>
            <p:ph type="title" hasCustomPrompt="1"/>
          </p:nvPr>
        </p:nvSpPr>
        <p:spPr>
          <a:xfrm>
            <a:off x="152400" y="141044"/>
            <a:ext cx="2330456" cy="584775"/>
          </a:xfrm>
        </p:spPr>
        <p:txBody>
          <a:bodyPr/>
          <a:lstStyle>
            <a:lvl1pPr>
              <a:defRPr baseline="0">
                <a:solidFill>
                  <a:schemeClr val="bg1"/>
                </a:solidFill>
                <a:effectLst>
                  <a:outerShdw blurRad="38100" dist="38100" dir="2700000" algn="tl">
                    <a:srgbClr val="000000">
                      <a:alpha val="43137"/>
                    </a:srgbClr>
                  </a:outerShdw>
                </a:effectLst>
              </a:defRPr>
            </a:lvl1pPr>
          </a:lstStyle>
          <a:p>
            <a:r>
              <a:rPr lang="en-US" dirty="0" smtClean="0"/>
              <a:t>Click to edit title</a:t>
            </a:r>
            <a:endParaRPr lang="en-US" dirty="0"/>
          </a:p>
        </p:txBody>
      </p:sp>
      <p:sp>
        <p:nvSpPr>
          <p:cNvPr id="16" name="Text Placeholder 2"/>
          <p:cNvSpPr>
            <a:spLocks noGrp="1"/>
          </p:cNvSpPr>
          <p:nvPr>
            <p:ph type="body" sz="quarter" idx="11" hasCustomPrompt="1"/>
          </p:nvPr>
        </p:nvSpPr>
        <p:spPr>
          <a:xfrm>
            <a:off x="2736851" y="255847"/>
            <a:ext cx="5953124"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effectLst/>
              </a:defRPr>
            </a:lvl1pPr>
            <a:lvl2pPr marL="0" indent="0" algn="r">
              <a:buFontTx/>
              <a:buNone/>
              <a:defRPr sz="1400" b="1">
                <a:solidFill>
                  <a:schemeClr val="bg1"/>
                </a:solidFill>
              </a:defRPr>
            </a:lvl2pPr>
            <a:lvl3pPr marL="182880" indent="0" algn="r">
              <a:buFontTx/>
              <a:buNone/>
              <a:defRPr sz="1400" b="1">
                <a:solidFill>
                  <a:schemeClr val="bg1"/>
                </a:solidFill>
              </a:defRPr>
            </a:lvl3pPr>
            <a:lvl4pPr marL="365760" indent="0" algn="r">
              <a:buFontTx/>
              <a:buNone/>
              <a:defRPr sz="1400" b="1">
                <a:solidFill>
                  <a:schemeClr val="bg1"/>
                </a:solidFill>
              </a:defRPr>
            </a:lvl4pPr>
            <a:lvl5pPr marL="548640" indent="0" algn="r">
              <a:buFontTx/>
              <a:buNone/>
              <a:defRPr sz="1400"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2736850" y="1879253"/>
            <a:ext cx="5943600" cy="1384995"/>
          </a:xfrm>
        </p:spPr>
        <p:txBody>
          <a:bodyPr anchor="ctr">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4"/>
          <p:cNvSpPr>
            <a:spLocks noGrp="1"/>
          </p:cNvSpPr>
          <p:nvPr>
            <p:ph type="body" sz="quarter" idx="13" hasCustomPrompt="1"/>
          </p:nvPr>
        </p:nvSpPr>
        <p:spPr>
          <a:xfrm>
            <a:off x="152400" y="2193185"/>
            <a:ext cx="2325116" cy="757130"/>
          </a:xfrm>
        </p:spPr>
        <p:txBody>
          <a:bodyPr wrap="square" anchor="ctr">
            <a:spAutoFit/>
          </a:bodyPr>
          <a:lstStyle>
            <a:lvl1pPr marL="0" indent="0" algn="r">
              <a:buFont typeface="Arial" pitchFamily="34" charset="0"/>
              <a:buNone/>
              <a:defRPr sz="1800" b="1" cap="none" baseline="0">
                <a:solidFill>
                  <a:schemeClr val="bg1"/>
                </a:solidFill>
                <a:effectLst/>
                <a:latin typeface="+mn-lt"/>
              </a:defRPr>
            </a:lvl1pPr>
          </a:lstStyle>
          <a:p>
            <a:pPr lvl="0"/>
            <a:r>
              <a:rPr lang="en-US" dirty="0" smtClean="0"/>
              <a:t>Click to edit caption text</a:t>
            </a:r>
            <a:endParaRPr lang="en-US" dirty="0"/>
          </a:p>
        </p:txBody>
      </p:sp>
      <p:sp>
        <p:nvSpPr>
          <p:cNvPr id="11" name="TextBox 5"/>
          <p:cNvSpPr txBox="1"/>
          <p:nvPr/>
        </p:nvSpPr>
        <p:spPr>
          <a:xfrm>
            <a:off x="0" y="4928056"/>
            <a:ext cx="1931989" cy="215444"/>
          </a:xfrm>
          <a:prstGeom prst="rect">
            <a:avLst/>
          </a:prstGeom>
          <a:noFill/>
        </p:spPr>
        <p:txBody>
          <a:bodyPr wrap="square" anchor="ctr">
            <a:spAutoFit/>
          </a:bodyPr>
          <a:lstStyle/>
          <a:p>
            <a:pPr eaLnBrk="0" fontAlgn="auto" hangingPunct="0">
              <a:spcBef>
                <a:spcPts val="0"/>
              </a:spcBef>
              <a:spcAft>
                <a:spcPts val="0"/>
              </a:spcAft>
              <a:defRPr/>
            </a:pPr>
            <a:r>
              <a:rPr lang="en-US" sz="400" kern="300" spc="50" dirty="0">
                <a:solidFill>
                  <a:srgbClr val="007DC3"/>
                </a:solidFill>
                <a:latin typeface="Arial"/>
                <a:ea typeface="ＭＳ Ｐゴシック" pitchFamily="34" charset="-128"/>
                <a:cs typeface="Arial"/>
              </a:rPr>
              <a:t/>
            </a:r>
            <a:br>
              <a:rPr lang="en-US" sz="400" kern="300" spc="50" dirty="0">
                <a:solidFill>
                  <a:srgbClr val="007DC3"/>
                </a:solidFill>
                <a:latin typeface="Arial"/>
                <a:ea typeface="ＭＳ Ｐゴシック" pitchFamily="34" charset="-128"/>
                <a:cs typeface="Arial"/>
              </a:rPr>
            </a:br>
            <a:r>
              <a:rPr lang="en-US" sz="400" kern="300" spc="50" dirty="0">
                <a:solidFill>
                  <a:srgbClr val="007DC3"/>
                </a:solidFill>
                <a:latin typeface="Arial"/>
                <a:ea typeface="ＭＳ Ｐゴシック" pitchFamily="34" charset="-128"/>
                <a:cs typeface="Arial"/>
              </a:rPr>
              <a:t>Copyright © 2012, SAS Institute Inc. All rights reserved.</a:t>
            </a:r>
          </a:p>
        </p:txBody>
      </p:sp>
      <p:pic>
        <p:nvPicPr>
          <p:cNvPr id="10"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spTree>
    <p:extLst>
      <p:ext uri="{BB962C8B-B14F-4D97-AF65-F5344CB8AC3E}">
        <p14:creationId xmlns:p14="http://schemas.microsoft.com/office/powerpoint/2010/main" val="1245785915"/>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ase Study Only">
    <p:spTree>
      <p:nvGrpSpPr>
        <p:cNvPr id="1" name=""/>
        <p:cNvGrpSpPr/>
        <p:nvPr/>
      </p:nvGrpSpPr>
      <p:grpSpPr>
        <a:xfrm>
          <a:off x="0" y="0"/>
          <a:ext cx="0" cy="0"/>
          <a:chOff x="0" y="0"/>
          <a:chExt cx="0" cy="0"/>
        </a:xfrm>
      </p:grpSpPr>
      <p:pic>
        <p:nvPicPr>
          <p:cNvPr id="12"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00" y="0"/>
            <a:ext cx="2628900" cy="5143500"/>
          </a:xfrm>
          <a:prstGeom prst="rect">
            <a:avLst/>
          </a:prstGeom>
        </p:spPr>
      </p:pic>
      <p:sp>
        <p:nvSpPr>
          <p:cNvPr id="2" name="Title 1"/>
          <p:cNvSpPr>
            <a:spLocks noGrp="1"/>
          </p:cNvSpPr>
          <p:nvPr>
            <p:ph type="title" hasCustomPrompt="1"/>
          </p:nvPr>
        </p:nvSpPr>
        <p:spPr>
          <a:xfrm>
            <a:off x="119818" y="141044"/>
            <a:ext cx="2515438" cy="584775"/>
          </a:xfrm>
        </p:spPr>
        <p:txBody>
          <a:bodyPr/>
          <a:lstStyle>
            <a:lvl1pPr>
              <a:defRPr baseline="0"/>
            </a:lvl1pPr>
          </a:lstStyle>
          <a:p>
            <a:r>
              <a:rPr lang="en-US" dirty="0" smtClean="0"/>
              <a:t>Click to edit title</a:t>
            </a:r>
            <a:endParaRPr lang="en-US" dirty="0"/>
          </a:p>
        </p:txBody>
      </p:sp>
      <p:sp>
        <p:nvSpPr>
          <p:cNvPr id="21" name="Text Placeholder 2"/>
          <p:cNvSpPr>
            <a:spLocks noGrp="1"/>
          </p:cNvSpPr>
          <p:nvPr>
            <p:ph type="body" sz="quarter" idx="11" hasCustomPrompt="1"/>
          </p:nvPr>
        </p:nvSpPr>
        <p:spPr>
          <a:xfrm>
            <a:off x="2635256" y="277152"/>
            <a:ext cx="3879844" cy="307777"/>
          </a:xfrm>
        </p:spPr>
        <p:txBody>
          <a:bodyPr wrap="square" anchor="ctr">
            <a:spAutoFit/>
          </a:bodyPr>
          <a:lstStyle>
            <a:lvl1pPr marL="0" indent="0" algn="l">
              <a:lnSpc>
                <a:spcPct val="100000"/>
              </a:lnSpc>
              <a:buFont typeface="Arial" pitchFamily="34" charset="0"/>
              <a:buNone/>
              <a:defRPr sz="1400" b="1" cap="all" baseline="0">
                <a:solidFill>
                  <a:schemeClr val="tx2">
                    <a:lumMod val="50000"/>
                  </a:schemeClr>
                </a:solidFill>
                <a:effectLst/>
              </a:defRPr>
            </a:lvl1pPr>
          </a:lstStyle>
          <a:p>
            <a:pPr lvl="0"/>
            <a:r>
              <a:rPr lang="en-US" dirty="0" smtClean="0"/>
              <a:t>Click to edit subtitle</a:t>
            </a:r>
            <a:endParaRPr lang="en-US" dirty="0"/>
          </a:p>
        </p:txBody>
      </p:sp>
      <p:sp>
        <p:nvSpPr>
          <p:cNvPr id="5" name="Content Placeholder 3"/>
          <p:cNvSpPr>
            <a:spLocks noGrp="1"/>
          </p:cNvSpPr>
          <p:nvPr>
            <p:ph sz="quarter" idx="15" hasCustomPrompt="1"/>
          </p:nvPr>
        </p:nvSpPr>
        <p:spPr>
          <a:xfrm>
            <a:off x="466405" y="1879253"/>
            <a:ext cx="5578454" cy="1384995"/>
          </a:xfrm>
        </p:spPr>
        <p:txBody>
          <a:bodyPr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half" idx="13" hasCustomPrompt="1"/>
          </p:nvPr>
        </p:nvSpPr>
        <p:spPr>
          <a:xfrm flipH="1">
            <a:off x="6602412" y="277719"/>
            <a:ext cx="2448465" cy="307777"/>
          </a:xfrm>
        </p:spPr>
        <p:txBody>
          <a:bodyPr anchor="ctr"/>
          <a:lstStyle>
            <a:lvl1pPr marL="0" indent="0" algn="l">
              <a:lnSpc>
                <a:spcPct val="100000"/>
              </a:lnSpc>
              <a:buFont typeface="Arial" pitchFamily="34" charset="0"/>
              <a:buNone/>
              <a:defRPr sz="1400" b="1" cap="all" baseline="0">
                <a:solidFill>
                  <a:schemeClr val="bg1"/>
                </a:solidFill>
                <a:effectLst>
                  <a:outerShdw blurRad="38100" dist="38100" dir="2700000" algn="tl">
                    <a:srgbClr val="000000">
                      <a:alpha val="43137"/>
                    </a:srgbClr>
                  </a:outerShdw>
                </a:effectLst>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HEADING</a:t>
            </a:r>
            <a:endParaRPr lang="en-US" dirty="0"/>
          </a:p>
        </p:txBody>
      </p:sp>
      <p:sp>
        <p:nvSpPr>
          <p:cNvPr id="18" name="Text Placeholder 5"/>
          <p:cNvSpPr>
            <a:spLocks noGrp="1"/>
          </p:cNvSpPr>
          <p:nvPr>
            <p:ph type="body" sz="quarter" idx="14" hasCustomPrompt="1"/>
          </p:nvPr>
        </p:nvSpPr>
        <p:spPr>
          <a:xfrm>
            <a:off x="6602878" y="2193185"/>
            <a:ext cx="2448000" cy="757130"/>
          </a:xfrm>
        </p:spPr>
        <p:txBody>
          <a:bodyPr wrap="square" anchor="ctr">
            <a:spAutoFit/>
          </a:bodyPr>
          <a:lstStyle>
            <a:lvl1pPr marL="0" indent="0">
              <a:buFont typeface="Arial" pitchFamily="34" charset="0"/>
              <a:buNone/>
              <a:defRPr sz="1800" b="1" cap="none" baseline="0">
                <a:solidFill>
                  <a:schemeClr val="bg1"/>
                </a:solidFill>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Click to edit caption text</a:t>
            </a:r>
            <a:endParaRPr lang="en-US" dirty="0"/>
          </a:p>
        </p:txBody>
      </p:sp>
      <p:sp>
        <p:nvSpPr>
          <p:cNvPr id="14" name="TextBox 6"/>
          <p:cNvSpPr txBox="1"/>
          <p:nvPr/>
        </p:nvSpPr>
        <p:spPr>
          <a:xfrm>
            <a:off x="0" y="4928056"/>
            <a:ext cx="1931989" cy="215444"/>
          </a:xfrm>
          <a:prstGeom prst="rect">
            <a:avLst/>
          </a:prstGeom>
          <a:noFill/>
        </p:spPr>
        <p:txBody>
          <a:bodyPr wrap="square" anchor="ctr">
            <a:spAutoFit/>
          </a:bodyPr>
          <a:lstStyle/>
          <a:p>
            <a:pPr defTabSz="274320" eaLnBrk="0" fontAlgn="auto" hangingPunct="0">
              <a:spcBef>
                <a:spcPts val="0"/>
              </a:spcBef>
              <a:spcAft>
                <a:spcPts val="0"/>
              </a:spcAft>
              <a:defRPr/>
            </a:pPr>
            <a:r>
              <a:rPr lang="en-US" sz="400" kern="300" spc="50" dirty="0">
                <a:solidFill>
                  <a:srgbClr val="B0B7BB">
                    <a:lumMod val="40000"/>
                    <a:lumOff val="60000"/>
                  </a:srgbClr>
                </a:solidFill>
                <a:latin typeface="Arial"/>
                <a:ea typeface="ＭＳ Ｐゴシック" pitchFamily="34" charset="-128"/>
                <a:cs typeface="Arial"/>
              </a:rPr>
              <a:t/>
            </a:r>
            <a:br>
              <a:rPr lang="en-US" sz="400" kern="300" spc="50" dirty="0">
                <a:solidFill>
                  <a:srgbClr val="B0B7BB">
                    <a:lumMod val="40000"/>
                    <a:lumOff val="60000"/>
                  </a:srgbClr>
                </a:solidFill>
                <a:latin typeface="Arial"/>
                <a:ea typeface="ＭＳ Ｐゴシック" pitchFamily="34" charset="-128"/>
                <a:cs typeface="Arial"/>
              </a:rPr>
            </a:br>
            <a:r>
              <a:rPr lang="en-US" sz="400" kern="300" spc="50" dirty="0">
                <a:solidFill>
                  <a:srgbClr val="B0B7BB">
                    <a:lumMod val="40000"/>
                    <a:lumOff val="60000"/>
                  </a:srgbClr>
                </a:solidFill>
                <a:latin typeface="Arial"/>
                <a:ea typeface="ＭＳ Ｐゴシック" pitchFamily="34" charset="-128"/>
                <a:cs typeface="Arial"/>
              </a:rPr>
              <a:t>Copyright © 2012, SAS Institute Inc. All rights reserved.</a:t>
            </a:r>
          </a:p>
        </p:txBody>
      </p:sp>
      <p:pic>
        <p:nvPicPr>
          <p:cNvPr id="13"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9299" y="4671264"/>
            <a:ext cx="1018358" cy="235811"/>
          </a:xfrm>
          <a:prstGeom prst="rect">
            <a:avLst/>
          </a:prstGeom>
        </p:spPr>
      </p:pic>
      <p:cxnSp>
        <p:nvCxnSpPr>
          <p:cNvPr id="17" name="Straight Connector 8"/>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74490758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3" name="Picture 8" descr="C:\Users\RussianBear\Desktop\OnCloud_Jon\CloudComputing_NIST_IMAGES\Panoramic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2425"/>
            <a:ext cx="9144000" cy="29298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9" name="Text Placeholder 2"/>
          <p:cNvSpPr>
            <a:spLocks noGrp="1"/>
          </p:cNvSpPr>
          <p:nvPr>
            <p:ph type="body" sz="quarter" idx="12" hasCustomPrompt="1"/>
          </p:nvPr>
        </p:nvSpPr>
        <p:spPr>
          <a:xfrm>
            <a:off x="2635250" y="251605"/>
            <a:ext cx="6051550" cy="338554"/>
          </a:xfrm>
        </p:spPr>
        <p:txBody>
          <a:bodyPr anchor="ctr"/>
          <a:lstStyle>
            <a:lvl1pPr marL="0" indent="0" algn="l">
              <a:lnSpc>
                <a:spcPct val="100000"/>
              </a:lnSpc>
              <a:buNone/>
              <a:defRPr sz="1600" b="1" i="0" cap="all" baseline="0">
                <a:solidFill>
                  <a:schemeClr val="tx2">
                    <a:lumMod val="50000"/>
                  </a:schemeClr>
                </a:solidFill>
              </a:defRPr>
            </a:lvl1pPr>
          </a:lstStyle>
          <a:p>
            <a:pPr lvl="0"/>
            <a:r>
              <a:rPr lang="en-US" dirty="0" smtClean="0"/>
              <a:t>Click to edit subtitle</a:t>
            </a:r>
          </a:p>
        </p:txBody>
      </p:sp>
      <p:sp>
        <p:nvSpPr>
          <p:cNvPr id="17" name="Content Placeholder 3"/>
          <p:cNvSpPr>
            <a:spLocks noGrp="1"/>
          </p:cNvSpPr>
          <p:nvPr>
            <p:ph sz="quarter" idx="13" hasCustomPrompt="1"/>
          </p:nvPr>
        </p:nvSpPr>
        <p:spPr>
          <a:xfrm>
            <a:off x="468313" y="1879253"/>
            <a:ext cx="4010025" cy="1384995"/>
          </a:xfrm>
        </p:spPr>
        <p:txBody>
          <a:bodyPr wrap="square" anchor="ctr">
            <a:spAutoFit/>
          </a:bodyP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4"/>
          <p:cNvSpPr>
            <a:spLocks noGrp="1"/>
          </p:cNvSpPr>
          <p:nvPr>
            <p:ph sz="quarter" idx="14" hasCustomPrompt="1"/>
          </p:nvPr>
        </p:nvSpPr>
        <p:spPr>
          <a:xfrm>
            <a:off x="4664075" y="1879253"/>
            <a:ext cx="4022725" cy="1384995"/>
          </a:xfrm>
        </p:spPr>
        <p:txBody>
          <a:bodyPr anchor="ct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Box 5"/>
          <p:cNvSpPr txBox="1"/>
          <p:nvPr/>
        </p:nvSpPr>
        <p:spPr>
          <a:xfrm>
            <a:off x="0" y="4928056"/>
            <a:ext cx="1931989" cy="215444"/>
          </a:xfrm>
          <a:prstGeom prst="rect">
            <a:avLst/>
          </a:prstGeom>
          <a:noFill/>
        </p:spPr>
        <p:txBody>
          <a:bodyPr wrap="square" anchor="ctr">
            <a:spAutoFit/>
          </a:bodyPr>
          <a:lstStyle/>
          <a:p>
            <a:pPr defTabSz="274320" eaLnBrk="0" fontAlgn="auto" hangingPunct="0">
              <a:spcBef>
                <a:spcPts val="0"/>
              </a:spcBef>
              <a:spcAft>
                <a:spcPts val="0"/>
              </a:spcAft>
              <a:defRPr/>
            </a:pPr>
            <a:r>
              <a:rPr lang="en-US" sz="400" kern="300" spc="50" dirty="0">
                <a:solidFill>
                  <a:srgbClr val="B0B7BB">
                    <a:lumMod val="40000"/>
                    <a:lumOff val="60000"/>
                  </a:srgbClr>
                </a:solidFill>
                <a:latin typeface="Arial"/>
                <a:ea typeface="ＭＳ Ｐゴシック" pitchFamily="34" charset="-128"/>
                <a:cs typeface="Arial"/>
              </a:rPr>
              <a:t/>
            </a:r>
            <a:br>
              <a:rPr lang="en-US" sz="400" kern="300" spc="50" dirty="0">
                <a:solidFill>
                  <a:srgbClr val="B0B7BB">
                    <a:lumMod val="40000"/>
                    <a:lumOff val="60000"/>
                  </a:srgbClr>
                </a:solidFill>
                <a:latin typeface="Arial"/>
                <a:ea typeface="ＭＳ Ｐゴシック" pitchFamily="34" charset="-128"/>
                <a:cs typeface="Arial"/>
              </a:rPr>
            </a:br>
            <a:r>
              <a:rPr lang="en-US" sz="400" kern="300" spc="50" dirty="0">
                <a:solidFill>
                  <a:srgbClr val="B0B7BB">
                    <a:lumMod val="40000"/>
                    <a:lumOff val="60000"/>
                  </a:srgbClr>
                </a:solidFill>
                <a:latin typeface="Arial"/>
                <a:ea typeface="ＭＳ Ｐゴシック" pitchFamily="34" charset="-128"/>
                <a:cs typeface="Arial"/>
              </a:rPr>
              <a:t>Copyright © 2012, SAS Institute Inc. All rights reserved.</a:t>
            </a:r>
          </a:p>
        </p:txBody>
      </p:sp>
      <p:pic>
        <p:nvPicPr>
          <p:cNvPr id="5"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cxnSp>
        <p:nvCxnSpPr>
          <p:cNvPr id="6" name="Straight Connector 7"/>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74311327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2635256" y="257356"/>
            <a:ext cx="6047152" cy="338554"/>
          </a:xfrm>
        </p:spPr>
        <p:txBody>
          <a:bodyPr wrap="square" anchor="ctr">
            <a:spAutoFit/>
          </a:bodyPr>
          <a:lstStyle>
            <a:lvl1pPr marL="0" indent="0">
              <a:lnSpc>
                <a:spcPct val="100000"/>
              </a:lnSpc>
              <a:buFont typeface="Arial" pitchFamily="34" charset="0"/>
              <a:buNone/>
              <a:defRPr sz="1600" b="1" cap="all" baseline="0">
                <a:solidFill>
                  <a:schemeClr val="tx2">
                    <a:lumMod val="5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3"/>
          <p:cNvSpPr>
            <a:spLocks noGrp="1"/>
          </p:cNvSpPr>
          <p:nvPr>
            <p:ph sz="quarter" idx="4" hasCustomPrompt="1"/>
          </p:nvPr>
        </p:nvSpPr>
        <p:spPr>
          <a:xfrm>
            <a:off x="457201" y="1879253"/>
            <a:ext cx="3883025" cy="1384995"/>
          </a:xfrm>
        </p:spPr>
        <p:txBody>
          <a:bodyPr wrap="square" anchor="ctr">
            <a:spAutoFit/>
          </a:bodyPr>
          <a:lstStyle>
            <a:lvl1pPr>
              <a:defRPr sz="1800" baseline="0"/>
            </a:lvl1pPr>
            <a:lvl2pPr>
              <a:defRPr sz="1600" baseline="0"/>
            </a:lvl2pPr>
            <a:lvl3pPr>
              <a:defRPr sz="1400"/>
            </a:lvl3pPr>
            <a:lvl4pPr>
              <a:defRPr sz="1200"/>
            </a:lvl4pPr>
            <a:lvl5pPr>
              <a:defRPr sz="1000" baseline="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4"/>
          <p:cNvSpPr>
            <a:spLocks noGrp="1"/>
          </p:cNvSpPr>
          <p:nvPr>
            <p:ph sz="quarter" idx="15" hasCustomPrompt="1"/>
          </p:nvPr>
        </p:nvSpPr>
        <p:spPr>
          <a:xfrm>
            <a:off x="4802187" y="1879253"/>
            <a:ext cx="3880221" cy="1384995"/>
          </a:xfrm>
        </p:spPr>
        <p:txBody>
          <a:bodyPr wrap="square">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Box 5"/>
          <p:cNvSpPr txBox="1"/>
          <p:nvPr/>
        </p:nvSpPr>
        <p:spPr>
          <a:xfrm>
            <a:off x="0" y="4928056"/>
            <a:ext cx="1931989" cy="215444"/>
          </a:xfrm>
          <a:prstGeom prst="rect">
            <a:avLst/>
          </a:prstGeom>
          <a:noFill/>
        </p:spPr>
        <p:txBody>
          <a:bodyPr wrap="square" anchor="ctr">
            <a:spAutoFit/>
          </a:bodyPr>
          <a:lstStyle/>
          <a:p>
            <a:pPr eaLnBrk="0" fontAlgn="auto" hangingPunct="0">
              <a:spcBef>
                <a:spcPts val="0"/>
              </a:spcBef>
              <a:spcAft>
                <a:spcPts val="0"/>
              </a:spcAft>
              <a:defRPr/>
            </a:pPr>
            <a:r>
              <a:rPr lang="en-US" sz="400" kern="300" spc="50" dirty="0">
                <a:solidFill>
                  <a:srgbClr val="B0B7BB">
                    <a:lumMod val="40000"/>
                    <a:lumOff val="60000"/>
                  </a:srgbClr>
                </a:solidFill>
                <a:latin typeface="Arial"/>
                <a:ea typeface="ＭＳ Ｐゴシック" pitchFamily="34" charset="-128"/>
                <a:cs typeface="Arial"/>
              </a:rPr>
              <a:t/>
            </a:r>
            <a:br>
              <a:rPr lang="en-US" sz="400" kern="300" spc="50" dirty="0">
                <a:solidFill>
                  <a:srgbClr val="B0B7BB">
                    <a:lumMod val="40000"/>
                    <a:lumOff val="60000"/>
                  </a:srgbClr>
                </a:solidFill>
                <a:latin typeface="Arial"/>
                <a:ea typeface="ＭＳ Ｐゴシック" pitchFamily="34" charset="-128"/>
                <a:cs typeface="Arial"/>
              </a:rPr>
            </a:br>
            <a:r>
              <a:rPr lang="en-US" sz="400" kern="300" spc="50" dirty="0">
                <a:solidFill>
                  <a:srgbClr val="B0B7BB">
                    <a:lumMod val="40000"/>
                    <a:lumOff val="60000"/>
                  </a:srgbClr>
                </a:solidFill>
                <a:latin typeface="Arial"/>
                <a:ea typeface="ＭＳ Ｐゴシック" pitchFamily="34" charset="-128"/>
                <a:cs typeface="Arial"/>
              </a:rPr>
              <a:t>Copyright © 2012, SAS Institute Inc. All rights reserved.</a:t>
            </a:r>
          </a:p>
        </p:txBody>
      </p:sp>
      <p:pic>
        <p:nvPicPr>
          <p:cNvPr id="19"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cxnSp>
        <p:nvCxnSpPr>
          <p:cNvPr id="16" name="Straight Connector 7"/>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300589891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2300" y="1135857"/>
            <a:ext cx="3873500" cy="2071273"/>
          </a:xfrm>
        </p:spPr>
        <p:txBody>
          <a:bodyPr/>
          <a:lstStyle>
            <a:lvl1pPr>
              <a:defRPr sz="2800"/>
            </a:lvl1pPr>
            <a:lvl2pPr>
              <a:buClr>
                <a:schemeClr val="accent2"/>
              </a:buClr>
              <a:defRPr sz="2400"/>
            </a:lvl2pPr>
            <a:lvl3pPr>
              <a:defRPr sz="2000">
                <a:solidFill>
                  <a:schemeClr val="bg2"/>
                </a:solidFill>
              </a:defRPr>
            </a:lvl3pPr>
            <a:lvl4pPr>
              <a:buClr>
                <a:schemeClr val="accent2"/>
              </a:buClr>
              <a:buFont typeface="Arial" pitchFamily="34" charset="0"/>
              <a:buChar char="»"/>
              <a:defRPr sz="1800">
                <a:solidFill>
                  <a:schemeClr val="bg2"/>
                </a:solidFill>
              </a:defRPr>
            </a:lvl4pPr>
            <a:lvl5pPr>
              <a:buClr>
                <a:schemeClr val="accent2"/>
              </a:buClr>
              <a:buFont typeface="Arial" pitchFamily="34" charset="0"/>
              <a:buChar char="–"/>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35857"/>
            <a:ext cx="4191000" cy="2071273"/>
          </a:xfrm>
        </p:spPr>
        <p:txBody>
          <a:bodyPr/>
          <a:lstStyle>
            <a:lvl1pPr>
              <a:defRPr sz="2800"/>
            </a:lvl1pPr>
            <a:lvl2pPr>
              <a:buClr>
                <a:schemeClr val="accent2"/>
              </a:buClr>
              <a:defRPr sz="2400"/>
            </a:lvl2pPr>
            <a:lvl3pPr>
              <a:defRPr sz="2000">
                <a:solidFill>
                  <a:schemeClr val="bg2"/>
                </a:solidFill>
              </a:defRPr>
            </a:lvl3pPr>
            <a:lvl4pPr>
              <a:buClr>
                <a:schemeClr val="accent2"/>
              </a:buClr>
              <a:buFont typeface="Arial" pitchFamily="34" charset="0"/>
              <a:buChar char="»"/>
              <a:defRPr sz="1800">
                <a:solidFill>
                  <a:schemeClr val="bg2"/>
                </a:solidFill>
              </a:defRPr>
            </a:lvl4pPr>
            <a:lvl5pPr>
              <a:buClr>
                <a:schemeClr val="accent2"/>
              </a:buClr>
              <a:buFont typeface="Arial" pitchFamily="34" charset="0"/>
              <a:buChar char="–"/>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649" y="309306"/>
            <a:ext cx="8315487" cy="338554"/>
          </a:xfrm>
        </p:spPr>
        <p:txBody>
          <a:bodyPr/>
          <a:lstStyle>
            <a:lvl1pPr algn="l">
              <a:defRPr sz="1600"/>
            </a:lvl1pPr>
          </a:lstStyle>
          <a:p>
            <a:r>
              <a:rPr lang="en-US" dirty="0" smtClean="0"/>
              <a:t>Click to edit title</a:t>
            </a:r>
            <a:endParaRPr lang="en-US" dirty="0"/>
          </a:p>
        </p:txBody>
      </p:sp>
      <p:sp>
        <p:nvSpPr>
          <p:cNvPr id="6" name="TextBox 2"/>
          <p:cNvSpPr txBox="1"/>
          <p:nvPr/>
        </p:nvSpPr>
        <p:spPr>
          <a:xfrm>
            <a:off x="0" y="4928056"/>
            <a:ext cx="1931989" cy="215444"/>
          </a:xfrm>
          <a:prstGeom prst="rect">
            <a:avLst/>
          </a:prstGeom>
          <a:noFill/>
        </p:spPr>
        <p:txBody>
          <a:bodyPr wrap="square" anchor="ctr">
            <a:spAutoFit/>
          </a:bodyPr>
          <a:lstStyle/>
          <a:p>
            <a:pPr defTabSz="274320" eaLnBrk="0" fontAlgn="auto" hangingPunct="0">
              <a:spcBef>
                <a:spcPts val="0"/>
              </a:spcBef>
              <a:spcAft>
                <a:spcPts val="0"/>
              </a:spcAft>
              <a:defRPr/>
            </a:pPr>
            <a:r>
              <a:rPr lang="en-US" sz="400" kern="300" spc="50" dirty="0">
                <a:solidFill>
                  <a:srgbClr val="B0B7BB">
                    <a:lumMod val="40000"/>
                    <a:lumOff val="60000"/>
                  </a:srgbClr>
                </a:solidFill>
                <a:latin typeface="Arial"/>
                <a:ea typeface="ＭＳ Ｐゴシック" pitchFamily="34" charset="-128"/>
                <a:cs typeface="Arial"/>
              </a:rPr>
              <a:t/>
            </a:r>
            <a:br>
              <a:rPr lang="en-US" sz="400" kern="300" spc="50" dirty="0">
                <a:solidFill>
                  <a:srgbClr val="B0B7BB">
                    <a:lumMod val="40000"/>
                    <a:lumOff val="60000"/>
                  </a:srgbClr>
                </a:solidFill>
                <a:latin typeface="Arial"/>
                <a:ea typeface="ＭＳ Ｐゴシック" pitchFamily="34" charset="-128"/>
                <a:cs typeface="Arial"/>
              </a:rPr>
            </a:br>
            <a:r>
              <a:rPr lang="en-US" sz="400" kern="300" spc="50" dirty="0">
                <a:solidFill>
                  <a:srgbClr val="B0B7BB">
                    <a:lumMod val="40000"/>
                    <a:lumOff val="60000"/>
                  </a:srgbClr>
                </a:solidFill>
                <a:latin typeface="Arial"/>
                <a:ea typeface="ＭＳ Ｐゴシック" pitchFamily="34" charset="-128"/>
                <a:cs typeface="Arial"/>
              </a:rPr>
              <a:t>Copyright © 2012, SAS Institute Inc. All rights reserved.</a:t>
            </a: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spTree>
    <p:extLst>
      <p:ext uri="{BB962C8B-B14F-4D97-AF65-F5344CB8AC3E}">
        <p14:creationId xmlns:p14="http://schemas.microsoft.com/office/powerpoint/2010/main" val="37319917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SAS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60443" y="2392948"/>
            <a:ext cx="5494270" cy="338554"/>
          </a:xfrm>
        </p:spPr>
        <p:txBody>
          <a:bodyPr>
            <a:spAutoFit/>
          </a:bodyPr>
          <a:lstStyle>
            <a:lvl1pPr algn="ctr">
              <a:defRPr baseline="0">
                <a:solidFill>
                  <a:schemeClr val="bg1"/>
                </a:solidFill>
              </a:defRPr>
            </a:lvl1pPr>
          </a:lstStyle>
          <a:p>
            <a:r>
              <a:rPr lang="en-US" dirty="0" smtClean="0"/>
              <a:t>Click to edit closing comments</a:t>
            </a:r>
            <a:endParaRPr lang="en-US" dirty="0"/>
          </a:p>
        </p:txBody>
      </p:sp>
      <p:sp>
        <p:nvSpPr>
          <p:cNvPr id="6" name="TextBox 2"/>
          <p:cNvSpPr txBox="1"/>
          <p:nvPr/>
        </p:nvSpPr>
        <p:spPr>
          <a:xfrm>
            <a:off x="0" y="4928056"/>
            <a:ext cx="1931989" cy="215444"/>
          </a:xfrm>
          <a:prstGeom prst="rect">
            <a:avLst/>
          </a:prstGeom>
          <a:noFill/>
        </p:spPr>
        <p:txBody>
          <a:bodyPr wrap="square" anchor="ctr">
            <a:spAutoFit/>
          </a:bodyPr>
          <a:lstStyle/>
          <a:p>
            <a:pPr eaLnBrk="0" fontAlgn="auto" hangingPunct="0">
              <a:spcBef>
                <a:spcPts val="0"/>
              </a:spcBef>
              <a:spcAft>
                <a:spcPts val="0"/>
              </a:spcAft>
              <a:defRPr/>
            </a:pPr>
            <a:r>
              <a:rPr lang="en-US" sz="400" kern="300" spc="50" dirty="0">
                <a:solidFill>
                  <a:srgbClr val="007DC3"/>
                </a:solidFill>
                <a:latin typeface="Arial"/>
                <a:ea typeface="ＭＳ Ｐゴシック" pitchFamily="34" charset="-128"/>
                <a:cs typeface="Arial"/>
              </a:rPr>
              <a:t/>
            </a:r>
            <a:br>
              <a:rPr lang="en-US" sz="400" kern="300" spc="50" dirty="0">
                <a:solidFill>
                  <a:srgbClr val="007DC3"/>
                </a:solidFill>
                <a:latin typeface="Arial"/>
                <a:ea typeface="ＭＳ Ｐゴシック" pitchFamily="34" charset="-128"/>
                <a:cs typeface="Arial"/>
              </a:rPr>
            </a:br>
            <a:r>
              <a:rPr lang="en-US" sz="400" kern="300" spc="50" dirty="0">
                <a:solidFill>
                  <a:srgbClr val="007DC3"/>
                </a:solidFill>
                <a:latin typeface="Arial"/>
                <a:ea typeface="ＭＳ Ｐゴシック" pitchFamily="34" charset="-128"/>
                <a:cs typeface="Arial"/>
              </a:rPr>
              <a:t>Copyright © 2012, SAS Institute Inc. All rights reserved.</a:t>
            </a:r>
          </a:p>
        </p:txBody>
      </p:sp>
      <p:grpSp>
        <p:nvGrpSpPr>
          <p:cNvPr id="7" name="Group 5"/>
          <p:cNvGrpSpPr/>
          <p:nvPr/>
        </p:nvGrpSpPr>
        <p:grpSpPr>
          <a:xfrm>
            <a:off x="7753017" y="4865002"/>
            <a:ext cx="1336916" cy="278498"/>
            <a:chOff x="7807084" y="4865002"/>
            <a:chExt cx="1336916" cy="278498"/>
          </a:xfrm>
        </p:grpSpPr>
        <p:sp>
          <p:nvSpPr>
            <p:cNvPr id="3" name="TextBox 3"/>
            <p:cNvSpPr txBox="1"/>
            <p:nvPr/>
          </p:nvSpPr>
          <p:spPr>
            <a:xfrm>
              <a:off x="7807084" y="4866501"/>
              <a:ext cx="1336916" cy="276999"/>
            </a:xfrm>
            <a:prstGeom prst="rect">
              <a:avLst/>
            </a:prstGeom>
            <a:noFill/>
          </p:spPr>
          <p:txBody>
            <a:bodyPr wrap="square" rtlCol="0" anchor="b">
              <a:spAutoFit/>
            </a:bodyPr>
            <a:lstStyle/>
            <a:p>
              <a:pPr algn="r" defTabSz="274320" fontAlgn="auto">
                <a:spcBef>
                  <a:spcPts val="0"/>
                </a:spcBef>
                <a:spcAft>
                  <a:spcPts val="0"/>
                </a:spcAft>
              </a:pPr>
              <a:r>
                <a:rPr lang="en-US" sz="1200" dirty="0" smtClean="0">
                  <a:solidFill>
                    <a:srgbClr val="007DC3"/>
                  </a:solidFill>
                  <a:latin typeface="Arial"/>
                  <a:ea typeface="+mn-ea"/>
                  <a:cs typeface="+mn-cs"/>
                </a:rPr>
                <a:t>www.SAS.com</a:t>
              </a:r>
            </a:p>
          </p:txBody>
        </p:sp>
        <p:sp>
          <p:nvSpPr>
            <p:cNvPr id="5" name="Rectangle 4">
              <a:hlinkClick r:id="rId3"/>
            </p:cNvPr>
            <p:cNvSpPr/>
            <p:nvPr userDrawn="1"/>
          </p:nvSpPr>
          <p:spPr>
            <a:xfrm>
              <a:off x="7876452" y="4865002"/>
              <a:ext cx="1267548" cy="278498"/>
            </a:xfrm>
            <a:prstGeom prst="rect">
              <a:avLst/>
            </a:prstGeom>
            <a:solidFill>
              <a:srgbClr val="003E74">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grpSp>
      <p:pic>
        <p:nvPicPr>
          <p:cNvPr id="4" name="Picture 6" descr="SAS_LOGO_horz288_LG.png"/>
          <p:cNvPicPr>
            <a:picLocks noChangeAspect="1"/>
          </p:cNvPicPr>
          <p:nvPr/>
        </p:nvPicPr>
        <p:blipFill>
          <a:blip r:embed="rId4"/>
          <a:stretch>
            <a:fillRect/>
          </a:stretch>
        </p:blipFill>
        <p:spPr>
          <a:xfrm>
            <a:off x="6382777" y="2333634"/>
            <a:ext cx="2024623" cy="466707"/>
          </a:xfrm>
          <a:prstGeom prst="rect">
            <a:avLst/>
          </a:prstGeom>
        </p:spPr>
      </p:pic>
    </p:spTree>
    <p:extLst>
      <p:ext uri="{BB962C8B-B14F-4D97-AF65-F5344CB8AC3E}">
        <p14:creationId xmlns:p14="http://schemas.microsoft.com/office/powerpoint/2010/main" val="931449484"/>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Black Background">
    <p:bg>
      <p:bgPr>
        <a:solidFill>
          <a:schemeClr val="tx1"/>
        </a:solidFill>
        <a:effectLst/>
      </p:bgPr>
    </p:bg>
    <p:spTree>
      <p:nvGrpSpPr>
        <p:cNvPr id="1" name=""/>
        <p:cNvGrpSpPr/>
        <p:nvPr/>
      </p:nvGrpSpPr>
      <p:grpSpPr>
        <a:xfrm>
          <a:off x="0" y="0"/>
          <a:ext cx="0" cy="0"/>
          <a:chOff x="0" y="0"/>
          <a:chExt cx="0" cy="0"/>
        </a:xfrm>
      </p:grpSpPr>
      <p:sp>
        <p:nvSpPr>
          <p:cNvPr id="9" name="TextBox 1"/>
          <p:cNvSpPr txBox="1"/>
          <p:nvPr/>
        </p:nvSpPr>
        <p:spPr>
          <a:xfrm>
            <a:off x="2917284" y="1945650"/>
            <a:ext cx="3309432" cy="369332"/>
          </a:xfrm>
          <a:prstGeom prst="rect">
            <a:avLst/>
          </a:prstGeom>
          <a:noFill/>
        </p:spPr>
        <p:txBody>
          <a:bodyPr wrap="none" rtlCol="0" anchor="ctr">
            <a:spAutoFit/>
          </a:bodyPr>
          <a:lstStyle/>
          <a:p>
            <a:pPr fontAlgn="auto">
              <a:spcBef>
                <a:spcPts val="0"/>
              </a:spcBef>
              <a:spcAft>
                <a:spcPts val="0"/>
              </a:spcAft>
            </a:pPr>
            <a:r>
              <a:rPr lang="en-US" sz="1800" dirty="0" smtClean="0">
                <a:solidFill>
                  <a:srgbClr val="596267"/>
                </a:solidFill>
                <a:latin typeface="Arial"/>
                <a:ea typeface="+mn-ea"/>
                <a:cs typeface="+mn-cs"/>
              </a:rPr>
              <a:t>This slide is for video use only.</a:t>
            </a:r>
            <a:endParaRPr lang="en-US" sz="1800" dirty="0">
              <a:solidFill>
                <a:srgbClr val="596267"/>
              </a:solidFill>
              <a:latin typeface="Arial"/>
              <a:ea typeface="+mn-ea"/>
              <a:cs typeface="+mn-cs"/>
            </a:endParaRPr>
          </a:p>
        </p:txBody>
      </p:sp>
      <p:sp>
        <p:nvSpPr>
          <p:cNvPr id="8" name="Media Placeholder 2"/>
          <p:cNvSpPr>
            <a:spLocks noGrp="1" noChangeAspect="1"/>
          </p:cNvSpPr>
          <p:nvPr>
            <p:ph type="media" sz="quarter" idx="10"/>
          </p:nvPr>
        </p:nvSpPr>
        <p:spPr>
          <a:xfrm>
            <a:off x="1371600" y="771525"/>
            <a:ext cx="6400800" cy="3600450"/>
          </a:xfrm>
          <a:ln>
            <a:solidFill>
              <a:schemeClr val="tx2"/>
            </a:solidFill>
          </a:ln>
        </p:spPr>
        <p:txBody>
          <a:bodyPr>
            <a:noAutofit/>
          </a:bodyPr>
          <a:lstStyle>
            <a:lvl1pPr>
              <a:buNone/>
              <a:defRPr baseline="0">
                <a:solidFill>
                  <a:schemeClr val="bg2">
                    <a:lumMod val="50000"/>
                  </a:schemeClr>
                </a:solidFill>
              </a:defRPr>
            </a:lvl1pPr>
          </a:lstStyle>
          <a:p>
            <a:r>
              <a:rPr lang="en-US" dirty="0" smtClean="0"/>
              <a:t>Click icon to add media</a:t>
            </a:r>
            <a:endParaRPr lang="en-US" dirty="0"/>
          </a:p>
        </p:txBody>
      </p:sp>
      <p:sp>
        <p:nvSpPr>
          <p:cNvPr id="3" name="TextBox 3"/>
          <p:cNvSpPr txBox="1"/>
          <p:nvPr/>
        </p:nvSpPr>
        <p:spPr>
          <a:xfrm>
            <a:off x="0" y="4928056"/>
            <a:ext cx="1931989" cy="215444"/>
          </a:xfrm>
          <a:prstGeom prst="rect">
            <a:avLst/>
          </a:prstGeom>
          <a:noFill/>
        </p:spPr>
        <p:txBody>
          <a:bodyPr wrap="square" anchor="ctr">
            <a:spAutoFit/>
          </a:bodyPr>
          <a:lstStyle/>
          <a:p>
            <a:pPr defTabSz="274320" eaLnBrk="0" fontAlgn="auto" hangingPunct="0">
              <a:spcBef>
                <a:spcPts val="0"/>
              </a:spcBef>
              <a:spcAft>
                <a:spcPts val="0"/>
              </a:spcAft>
              <a:defRPr/>
            </a:pPr>
            <a:r>
              <a:rPr lang="en-US" sz="400" kern="300" spc="50" dirty="0">
                <a:solidFill>
                  <a:srgbClr val="000000">
                    <a:lumMod val="75000"/>
                    <a:lumOff val="25000"/>
                  </a:srgbClr>
                </a:solidFill>
                <a:latin typeface="Arial"/>
                <a:ea typeface="ＭＳ Ｐゴシック" pitchFamily="34" charset="-128"/>
                <a:cs typeface="Arial"/>
              </a:rPr>
              <a:t/>
            </a:r>
            <a:br>
              <a:rPr lang="en-US" sz="400" kern="300" spc="50" dirty="0">
                <a:solidFill>
                  <a:srgbClr val="000000">
                    <a:lumMod val="75000"/>
                    <a:lumOff val="25000"/>
                  </a:srgbClr>
                </a:solidFill>
                <a:latin typeface="Arial"/>
                <a:ea typeface="ＭＳ Ｐゴシック" pitchFamily="34" charset="-128"/>
                <a:cs typeface="Arial"/>
              </a:rPr>
            </a:br>
            <a:r>
              <a:rPr lang="en-US" sz="400" kern="300" spc="50" dirty="0">
                <a:solidFill>
                  <a:srgbClr val="000000">
                    <a:lumMod val="75000"/>
                    <a:lumOff val="25000"/>
                  </a:srgbClr>
                </a:solidFill>
                <a:latin typeface="Arial"/>
                <a:ea typeface="ＭＳ Ｐゴシック" pitchFamily="34" charset="-128"/>
                <a:cs typeface="Arial"/>
              </a:rPr>
              <a:t>Copyright © 2012, SAS Institute Inc. All rights reserved.</a:t>
            </a:r>
          </a:p>
        </p:txBody>
      </p:sp>
    </p:spTree>
    <p:extLst>
      <p:ext uri="{BB962C8B-B14F-4D97-AF65-F5344CB8AC3E}">
        <p14:creationId xmlns:p14="http://schemas.microsoft.com/office/powerpoint/2010/main" val="268271700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4525" y="134541"/>
            <a:ext cx="8194675" cy="85725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35000" y="1042118"/>
            <a:ext cx="3862388"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5000" y="1466850"/>
            <a:ext cx="3862388" cy="1815177"/>
          </a:xfrm>
        </p:spPr>
        <p:txBody>
          <a:bodyPr/>
          <a:lstStyle>
            <a:lvl1pPr>
              <a:defRPr sz="2400"/>
            </a:lvl1pPr>
            <a:lvl2pPr>
              <a:defRPr sz="2000"/>
            </a:lvl2pPr>
            <a:lvl3pPr>
              <a:defRPr sz="1800">
                <a:solidFill>
                  <a:schemeClr val="bg2"/>
                </a:solidFill>
              </a:defRPr>
            </a:lvl3pPr>
            <a:lvl4pPr>
              <a:buClr>
                <a:schemeClr val="accent2"/>
              </a:buClr>
              <a:buFont typeface="Arial" pitchFamily="34" charset="0"/>
              <a:buChar char="»"/>
              <a:defRPr sz="1600">
                <a:solidFill>
                  <a:schemeClr val="bg2"/>
                </a:solidFill>
              </a:defRPr>
            </a:lvl4pPr>
            <a:lvl5pPr>
              <a:buFont typeface="Arial" pitchFamily="34" charset="0"/>
              <a:buChar char="–"/>
              <a:defRPr sz="1600">
                <a:solidFill>
                  <a:schemeClr val="bg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042118"/>
            <a:ext cx="4194175"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466849"/>
            <a:ext cx="4194175" cy="1815177"/>
          </a:xfrm>
        </p:spPr>
        <p:txBody>
          <a:bodyPr/>
          <a:lstStyle>
            <a:lvl1pPr>
              <a:defRPr sz="2400"/>
            </a:lvl1pPr>
            <a:lvl2pPr>
              <a:defRPr sz="2000"/>
            </a:lvl2pPr>
            <a:lvl3pPr>
              <a:defRPr sz="1800">
                <a:solidFill>
                  <a:schemeClr val="bg2"/>
                </a:solidFill>
              </a:defRPr>
            </a:lvl3pPr>
            <a:lvl4pPr>
              <a:buClr>
                <a:schemeClr val="accent2"/>
              </a:buClr>
              <a:buFont typeface="Arial" pitchFamily="34" charset="0"/>
              <a:buChar char="»"/>
              <a:defRPr sz="1600">
                <a:solidFill>
                  <a:schemeClr val="bg2"/>
                </a:solidFill>
              </a:defRPr>
            </a:lvl4pPr>
            <a:lvl5pPr>
              <a:buFont typeface="Arial" pitchFamily="34" charset="0"/>
              <a:buChar char="–"/>
              <a:defRPr sz="1600">
                <a:solidFill>
                  <a:schemeClr val="bg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Black Background">
    <p:bg>
      <p:bgPr>
        <a:solidFill>
          <a:srgbClr val="000000"/>
        </a:solidFill>
        <a:effectLst/>
      </p:bgPr>
    </p:bg>
    <p:spTree>
      <p:nvGrpSpPr>
        <p:cNvPr id="1" name=""/>
        <p:cNvGrpSpPr/>
        <p:nvPr/>
      </p:nvGrpSpPr>
      <p:grpSpPr>
        <a:xfrm>
          <a:off x="0" y="0"/>
          <a:ext cx="0" cy="0"/>
          <a:chOff x="0" y="0"/>
          <a:chExt cx="0" cy="0"/>
        </a:xfrm>
      </p:grpSpPr>
      <p:sp>
        <p:nvSpPr>
          <p:cNvPr id="2" name="Slide Number Placeholder 7"/>
          <p:cNvSpPr txBox="1">
            <a:spLocks/>
          </p:cNvSpPr>
          <p:nvPr userDrawn="1"/>
        </p:nvSpPr>
        <p:spPr>
          <a:xfrm>
            <a:off x="8591550" y="4908550"/>
            <a:ext cx="552450" cy="234950"/>
          </a:xfrm>
          <a:prstGeom prst="rect">
            <a:avLst/>
          </a:prstGeom>
        </p:spPr>
        <p:txBody>
          <a:bodyPr anchor="ctr"/>
          <a:lstStyle/>
          <a:p>
            <a:pPr algn="r">
              <a:spcBef>
                <a:spcPct val="50000"/>
              </a:spcBef>
              <a:spcAft>
                <a:spcPct val="17000"/>
              </a:spcAft>
              <a:buClr>
                <a:schemeClr val="tx1"/>
              </a:buClr>
              <a:buFont typeface="Wingdings" pitchFamily="2" charset="2"/>
              <a:buNone/>
              <a:defRPr/>
            </a:pPr>
            <a:fld id="{D32BEDB3-7641-42D9-B814-76C95C2793D9}" type="slidenum">
              <a:rPr lang="en-US" sz="800">
                <a:solidFill>
                  <a:srgbClr val="5E5E5E"/>
                </a:solidFill>
                <a:latin typeface="Arial" pitchFamily="34" charset="0"/>
                <a:ea typeface="ＭＳ Ｐゴシック" pitchFamily="34" charset="-128"/>
                <a:cs typeface="+mn-cs"/>
              </a:rPr>
              <a:pPr algn="r">
                <a:spcBef>
                  <a:spcPct val="50000"/>
                </a:spcBef>
                <a:spcAft>
                  <a:spcPct val="17000"/>
                </a:spcAft>
                <a:buClr>
                  <a:schemeClr val="tx1"/>
                </a:buClr>
                <a:buFont typeface="Wingdings" pitchFamily="2" charset="2"/>
                <a:buNone/>
                <a:defRPr/>
              </a:pPr>
              <a:t>‹#›</a:t>
            </a:fld>
            <a:endParaRPr lang="en-US" sz="800" dirty="0">
              <a:solidFill>
                <a:srgbClr val="5E5E5E"/>
              </a:solidFill>
              <a:latin typeface="Arial" pitchFamily="34" charset="0"/>
              <a:ea typeface="ＭＳ Ｐゴシック" pitchFamily="34" charset="-128"/>
              <a:cs typeface="+mn-cs"/>
            </a:endParaRPr>
          </a:p>
        </p:txBody>
      </p:sp>
      <p:sp>
        <p:nvSpPr>
          <p:cNvPr id="3" name="TextBox 3"/>
          <p:cNvSpPr txBox="1"/>
          <p:nvPr userDrawn="1"/>
        </p:nvSpPr>
        <p:spPr>
          <a:xfrm>
            <a:off x="2995613" y="4867275"/>
            <a:ext cx="3138487" cy="276225"/>
          </a:xfrm>
          <a:prstGeom prst="rect">
            <a:avLst/>
          </a:prstGeom>
          <a:noFill/>
        </p:spPr>
        <p:txBody>
          <a:bodyPr anchor="ctr">
            <a:spAutoFit/>
          </a:bodyPr>
          <a:lstStyle/>
          <a:p>
            <a:pPr algn="ctr" eaLnBrk="0" hangingPunct="0">
              <a:defRPr/>
            </a:pPr>
            <a:r>
              <a:rPr lang="en-US" sz="600" b="1" kern="300" spc="50" dirty="0">
                <a:solidFill>
                  <a:srgbClr val="555555"/>
                </a:solidFill>
                <a:latin typeface="Arial"/>
                <a:ea typeface="ＭＳ Ｐゴシック" pitchFamily="34" charset="-128"/>
                <a:cs typeface="Arial"/>
              </a:rPr>
              <a:t/>
            </a:r>
            <a:br>
              <a:rPr lang="en-US" sz="600" b="1" kern="300" spc="50" dirty="0">
                <a:solidFill>
                  <a:srgbClr val="555555"/>
                </a:solidFill>
                <a:latin typeface="Arial"/>
                <a:ea typeface="ＭＳ Ｐゴシック" pitchFamily="34" charset="-128"/>
                <a:cs typeface="Arial"/>
              </a:rPr>
            </a:br>
            <a:r>
              <a:rPr lang="en-US" sz="600" b="1" kern="300" spc="50" dirty="0">
                <a:solidFill>
                  <a:srgbClr val="555555"/>
                </a:solidFill>
                <a:latin typeface="Arial"/>
                <a:ea typeface="ＭＳ Ｐゴシック" pitchFamily="34" charset="-128"/>
                <a:cs typeface="Arial"/>
              </a:rPr>
              <a:t>Copyright © 2012, SAS Institute Inc.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2" name="TextBox 4"/>
          <p:cNvSpPr txBox="1"/>
          <p:nvPr userDrawn="1"/>
        </p:nvSpPr>
        <p:spPr>
          <a:xfrm>
            <a:off x="2995613" y="4867275"/>
            <a:ext cx="3138487" cy="276225"/>
          </a:xfrm>
          <a:prstGeom prst="rect">
            <a:avLst/>
          </a:prstGeom>
          <a:noFill/>
        </p:spPr>
        <p:txBody>
          <a:bodyPr anchor="ctr">
            <a:spAutoFit/>
          </a:bodyPr>
          <a:lstStyle/>
          <a:p>
            <a:pPr algn="ctr" eaLnBrk="0" hangingPunct="0">
              <a:defRPr/>
            </a:pPr>
            <a:r>
              <a:rPr lang="en-US" sz="600" b="1" kern="300" spc="50" dirty="0">
                <a:solidFill>
                  <a:srgbClr val="C1C1C1"/>
                </a:solidFill>
                <a:latin typeface="Arial"/>
                <a:ea typeface="ＭＳ Ｐゴシック" pitchFamily="34" charset="-128"/>
                <a:cs typeface="Arial"/>
              </a:rPr>
              <a:t/>
            </a:r>
            <a:br>
              <a:rPr lang="en-US" sz="600" b="1" kern="300" spc="50" dirty="0">
                <a:solidFill>
                  <a:srgbClr val="C1C1C1"/>
                </a:solidFill>
                <a:latin typeface="Arial"/>
                <a:ea typeface="ＭＳ Ｐゴシック" pitchFamily="34" charset="-128"/>
                <a:cs typeface="Arial"/>
              </a:rPr>
            </a:br>
            <a:r>
              <a:rPr lang="en-US" sz="600" b="1" kern="300" spc="50" dirty="0">
                <a:solidFill>
                  <a:srgbClr val="C1C1C1"/>
                </a:solidFill>
                <a:latin typeface="Arial"/>
                <a:ea typeface="ＭＳ Ｐゴシック" pitchFamily="34" charset="-128"/>
                <a:cs typeface="Arial"/>
              </a:rPr>
              <a:t>Copyright © 2012, SAS Institute Inc.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6.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11" descr="ppt_4-3_text-no-color.png"/>
          <p:cNvPicPr preferRelativeResize="0">
            <a:picLocks noChangeAspect="1"/>
          </p:cNvPicPr>
          <p:nvPr/>
        </p:nvPicPr>
        <p:blipFill>
          <a:blip r:embed="rId15"/>
          <a:srcRect/>
          <a:stretch>
            <a:fillRect/>
          </a:stretch>
        </p:blipFill>
        <p:spPr bwMode="auto">
          <a:xfrm>
            <a:off x="0" y="4786313"/>
            <a:ext cx="9144000" cy="357187"/>
          </a:xfrm>
          <a:prstGeom prst="rect">
            <a:avLst/>
          </a:prstGeom>
          <a:noFill/>
          <a:ln w="9525">
            <a:noFill/>
            <a:miter lim="800000"/>
            <a:headEnd/>
            <a:tailEnd/>
          </a:ln>
        </p:spPr>
      </p:pic>
      <p:sp>
        <p:nvSpPr>
          <p:cNvPr id="1027" name="Rectangle 4"/>
          <p:cNvSpPr>
            <a:spLocks noGrp="1" noChangeArrowheads="1"/>
          </p:cNvSpPr>
          <p:nvPr>
            <p:ph type="title"/>
          </p:nvPr>
        </p:nvSpPr>
        <p:spPr bwMode="auto">
          <a:xfrm>
            <a:off x="633413" y="133350"/>
            <a:ext cx="8205787" cy="78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title text</a:t>
            </a:r>
          </a:p>
        </p:txBody>
      </p:sp>
      <p:sp>
        <p:nvSpPr>
          <p:cNvPr id="1028" name="Rectangle 5"/>
          <p:cNvSpPr>
            <a:spLocks noGrp="1" noChangeArrowheads="1"/>
          </p:cNvSpPr>
          <p:nvPr>
            <p:ph type="body" idx="1"/>
          </p:nvPr>
        </p:nvSpPr>
        <p:spPr bwMode="auto">
          <a:xfrm>
            <a:off x="638175" y="919163"/>
            <a:ext cx="8201025" cy="161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smtClean="0"/>
              <a:t>Click to edit subtitle text</a:t>
            </a:r>
          </a:p>
          <a:p>
            <a:pPr lvl="1"/>
            <a:r>
              <a:rPr lang="en-US" dirty="0" smtClean="0"/>
              <a:t>Third level</a:t>
            </a:r>
          </a:p>
          <a:p>
            <a:pPr lvl="3"/>
            <a:r>
              <a:rPr lang="en-US" dirty="0" smtClean="0"/>
              <a:t>Fourth level</a:t>
            </a:r>
          </a:p>
          <a:p>
            <a:pPr lvl="4"/>
            <a:r>
              <a:rPr lang="en-US" dirty="0" smtClean="0"/>
              <a:t>Fifth level</a:t>
            </a:r>
          </a:p>
        </p:txBody>
      </p:sp>
      <p:sp>
        <p:nvSpPr>
          <p:cNvPr id="11" name="Slide Number Placeholder 7"/>
          <p:cNvSpPr txBox="1">
            <a:spLocks/>
          </p:cNvSpPr>
          <p:nvPr/>
        </p:nvSpPr>
        <p:spPr>
          <a:xfrm>
            <a:off x="8591550" y="4594225"/>
            <a:ext cx="552450" cy="234950"/>
          </a:xfrm>
          <a:prstGeom prst="rect">
            <a:avLst/>
          </a:prstGeom>
        </p:spPr>
        <p:txBody>
          <a:bodyPr anchor="ctr"/>
          <a:lstStyle/>
          <a:p>
            <a:pPr algn="r">
              <a:spcBef>
                <a:spcPct val="50000"/>
              </a:spcBef>
              <a:spcAft>
                <a:spcPct val="17000"/>
              </a:spcAft>
              <a:buClr>
                <a:schemeClr val="tx1"/>
              </a:buClr>
              <a:buFont typeface="Wingdings" pitchFamily="2" charset="2"/>
              <a:buNone/>
              <a:defRPr/>
            </a:pPr>
            <a:fld id="{B977D6A2-EF4E-49A0-A6FC-24F55F72A9A5}" type="slidenum">
              <a:rPr lang="en-US" sz="800">
                <a:solidFill>
                  <a:srgbClr val="B0B7BB"/>
                </a:solidFill>
                <a:latin typeface="Arial" pitchFamily="34" charset="0"/>
                <a:ea typeface="ＭＳ Ｐゴシック" pitchFamily="34" charset="-128"/>
                <a:cs typeface="+mn-cs"/>
              </a:rPr>
              <a:pPr algn="r">
                <a:spcBef>
                  <a:spcPct val="50000"/>
                </a:spcBef>
                <a:spcAft>
                  <a:spcPct val="17000"/>
                </a:spcAft>
                <a:buClr>
                  <a:schemeClr val="tx1"/>
                </a:buClr>
                <a:buFont typeface="Wingdings" pitchFamily="2" charset="2"/>
                <a:buNone/>
                <a:defRPr/>
              </a:pPr>
              <a:t>‹#›</a:t>
            </a:fld>
            <a:endParaRPr lang="en-US" sz="800" dirty="0">
              <a:solidFill>
                <a:srgbClr val="B0B7BB"/>
              </a:solidFill>
              <a:latin typeface="Arial" pitchFamily="34" charset="0"/>
              <a:ea typeface="ＭＳ Ｐゴシック" pitchFamily="34" charset="-128"/>
              <a:cs typeface="+mn-cs"/>
            </a:endParaRPr>
          </a:p>
        </p:txBody>
      </p:sp>
      <p:sp>
        <p:nvSpPr>
          <p:cNvPr id="12" name="Rectangle 11"/>
          <p:cNvSpPr/>
          <p:nvPr/>
        </p:nvSpPr>
        <p:spPr bwMode="auto">
          <a:xfrm>
            <a:off x="0" y="201613"/>
            <a:ext cx="549275" cy="327025"/>
          </a:xfrm>
          <a:prstGeom prst="rect">
            <a:avLst/>
          </a:prstGeom>
          <a:solidFill>
            <a:srgbClr val="FF8917"/>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dirty="0">
              <a:ea typeface="ＭＳ Ｐゴシック" pitchFamily="34" charset="-128"/>
              <a:cs typeface="+mn-cs"/>
            </a:endParaRPr>
          </a:p>
        </p:txBody>
      </p:sp>
      <p:sp>
        <p:nvSpPr>
          <p:cNvPr id="9" name="TextBox 8"/>
          <p:cNvSpPr txBox="1"/>
          <p:nvPr userDrawn="1"/>
        </p:nvSpPr>
        <p:spPr>
          <a:xfrm>
            <a:off x="2995613" y="4867275"/>
            <a:ext cx="3138487" cy="276225"/>
          </a:xfrm>
          <a:prstGeom prst="rect">
            <a:avLst/>
          </a:prstGeom>
          <a:noFill/>
        </p:spPr>
        <p:txBody>
          <a:bodyPr anchor="ctr">
            <a:spAutoFit/>
          </a:bodyPr>
          <a:lstStyle/>
          <a:p>
            <a:pPr algn="ctr" eaLnBrk="0" hangingPunct="0">
              <a:defRPr/>
            </a:pPr>
            <a:r>
              <a:rPr lang="en-US" sz="600" b="1" kern="300" spc="50" dirty="0">
                <a:solidFill>
                  <a:srgbClr val="52719E"/>
                </a:solidFill>
                <a:latin typeface="Arial"/>
                <a:ea typeface="ＭＳ Ｐゴシック" pitchFamily="34" charset="-128"/>
                <a:cs typeface="Arial"/>
              </a:rPr>
              <a:t/>
            </a:r>
            <a:br>
              <a:rPr lang="en-US" sz="600" b="1" kern="300" spc="50" dirty="0">
                <a:solidFill>
                  <a:srgbClr val="52719E"/>
                </a:solidFill>
                <a:latin typeface="Arial"/>
                <a:ea typeface="ＭＳ Ｐゴシック" pitchFamily="34" charset="-128"/>
                <a:cs typeface="Arial"/>
              </a:rPr>
            </a:br>
            <a:r>
              <a:rPr lang="en-US" sz="600" b="1" kern="300" spc="50" dirty="0">
                <a:solidFill>
                  <a:srgbClr val="52719E"/>
                </a:solidFill>
                <a:latin typeface="Arial"/>
                <a:ea typeface="ＭＳ Ｐゴシック" pitchFamily="34" charset="-128"/>
                <a:cs typeface="Arial"/>
              </a:rPr>
              <a:t>Copyright © 2012, SAS Institute Inc. All rights reserved.</a:t>
            </a:r>
          </a:p>
        </p:txBody>
      </p:sp>
    </p:spTree>
  </p:cSld>
  <p:clrMap bg1="lt1" tx1="dk1" bg2="lt2" tx2="dk2" accent1="accent1" accent2="accent2" accent3="accent3" accent4="accent4" accent5="accent5" accent6="accent6" hlink="hlink" folHlink="folHlink"/>
  <p:sldLayoutIdLst>
    <p:sldLayoutId id="2147483917" r:id="rId1"/>
    <p:sldLayoutId id="2147483912" r:id="rId2"/>
    <p:sldLayoutId id="2147483911" r:id="rId3"/>
    <p:sldLayoutId id="2147483918" r:id="rId4"/>
    <p:sldLayoutId id="2147483919" r:id="rId5"/>
    <p:sldLayoutId id="2147483910" r:id="rId6"/>
    <p:sldLayoutId id="2147483909" r:id="rId7"/>
    <p:sldLayoutId id="2147483920" r:id="rId8"/>
    <p:sldLayoutId id="2147483921" r:id="rId9"/>
    <p:sldLayoutId id="2147483922" r:id="rId10"/>
    <p:sldLayoutId id="2147483923" r:id="rId11"/>
    <p:sldLayoutId id="2147483924" r:id="rId12"/>
    <p:sldLayoutId id="214748392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0" fontAlgn="base" hangingPunct="0">
        <a:lnSpc>
          <a:spcPct val="83000"/>
        </a:lnSpc>
        <a:spcBef>
          <a:spcPct val="0"/>
        </a:spcBef>
        <a:spcAft>
          <a:spcPct val="0"/>
        </a:spcAft>
        <a:defRPr sz="3600" b="1">
          <a:solidFill>
            <a:srgbClr val="0053C3"/>
          </a:solidFill>
          <a:latin typeface="Arial"/>
          <a:ea typeface="ＭＳ Ｐゴシック" pitchFamily="-112" charset="-128"/>
          <a:cs typeface="ＭＳ Ｐゴシック" pitchFamily="-112" charset="-128"/>
        </a:defRPr>
      </a:lvl1pPr>
      <a:lvl2pPr algn="l" rtl="0" eaLnBrk="0" fontAlgn="base" hangingPunct="0">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2pPr>
      <a:lvl3pPr algn="l" rtl="0" eaLnBrk="0" fontAlgn="base" hangingPunct="0">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3pPr>
      <a:lvl4pPr algn="l" rtl="0" eaLnBrk="0" fontAlgn="base" hangingPunct="0">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4pPr>
      <a:lvl5pPr algn="l" rtl="0" eaLnBrk="0" fontAlgn="base" hangingPunct="0">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marL="347663" indent="-347663" algn="l" rtl="0" eaLnBrk="0" fontAlgn="base" hangingPunct="0">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0" fontAlgn="base" hangingPunct="0">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cs typeface="ＭＳ Ｐゴシック"/>
        </a:defRPr>
      </a:lvl2pPr>
      <a:lvl3pPr marL="1025525" indent="-227013" algn="l" rtl="0" eaLnBrk="0" fontAlgn="base" hangingPunct="0">
        <a:lnSpc>
          <a:spcPct val="92000"/>
        </a:lnSpc>
        <a:spcBef>
          <a:spcPct val="17000"/>
        </a:spcBef>
        <a:spcAft>
          <a:spcPct val="17000"/>
        </a:spcAft>
        <a:buClr>
          <a:schemeClr val="accent2"/>
        </a:buClr>
        <a:buFont typeface="Arial" charset="0"/>
        <a:buChar char="»"/>
        <a:defRPr sz="2000">
          <a:solidFill>
            <a:schemeClr val="bg2"/>
          </a:solidFill>
          <a:latin typeface="+mn-lt"/>
          <a:ea typeface="ＭＳ Ｐゴシック" pitchFamily="-112" charset="-128"/>
          <a:cs typeface="ＭＳ Ｐゴシック"/>
        </a:defRPr>
      </a:lvl3pPr>
      <a:lvl4pPr marL="1600200" indent="-228600" algn="l" rtl="0" eaLnBrk="0" fontAlgn="base" hangingPunct="0">
        <a:spcBef>
          <a:spcPct val="20000"/>
        </a:spcBef>
        <a:spcAft>
          <a:spcPct val="0"/>
        </a:spcAft>
        <a:buClr>
          <a:schemeClr val="accent2"/>
        </a:buClr>
        <a:buFont typeface="Arial" charset="0"/>
        <a:buChar char="»"/>
        <a:defRPr sz="2000">
          <a:solidFill>
            <a:schemeClr val="bg2"/>
          </a:solidFill>
          <a:latin typeface="+mn-lt"/>
          <a:ea typeface="ＭＳ Ｐゴシック" pitchFamily="-112" charset="-128"/>
          <a:cs typeface="ＭＳ Ｐゴシック"/>
        </a:defRPr>
      </a:lvl4pPr>
      <a:lvl5pPr marL="2057400" indent="-228600" algn="l" rtl="0" eaLnBrk="0" fontAlgn="base" hangingPunct="0">
        <a:spcBef>
          <a:spcPct val="20000"/>
        </a:spcBef>
        <a:spcAft>
          <a:spcPct val="0"/>
        </a:spcAft>
        <a:buClr>
          <a:schemeClr val="accent2"/>
        </a:buClr>
        <a:buFont typeface="Arial" charset="0"/>
        <a:buChar char="–"/>
        <a:defRPr sz="2000">
          <a:solidFill>
            <a:schemeClr val="bg2"/>
          </a:solidFill>
          <a:latin typeface="+mn-lt"/>
          <a:ea typeface="ＭＳ Ｐゴシック" pitchFamily="-11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bwMode="auto">
          <a:xfrm>
            <a:off x="633413" y="133350"/>
            <a:ext cx="8205787" cy="78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title text</a:t>
            </a:r>
          </a:p>
        </p:txBody>
      </p:sp>
      <p:sp>
        <p:nvSpPr>
          <p:cNvPr id="15363" name="Rectangle 5"/>
          <p:cNvSpPr>
            <a:spLocks noGrp="1" noChangeArrowheads="1"/>
          </p:cNvSpPr>
          <p:nvPr>
            <p:ph type="body" idx="1"/>
          </p:nvPr>
        </p:nvSpPr>
        <p:spPr bwMode="auto">
          <a:xfrm>
            <a:off x="638175" y="919163"/>
            <a:ext cx="8201025" cy="2001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subtitle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Slide Number Placeholder 7"/>
          <p:cNvSpPr txBox="1">
            <a:spLocks/>
          </p:cNvSpPr>
          <p:nvPr/>
        </p:nvSpPr>
        <p:spPr>
          <a:xfrm>
            <a:off x="8591550" y="4594225"/>
            <a:ext cx="552450" cy="234950"/>
          </a:xfrm>
          <a:prstGeom prst="rect">
            <a:avLst/>
          </a:prstGeom>
        </p:spPr>
        <p:txBody>
          <a:bodyPr anchor="ctr"/>
          <a:lstStyle/>
          <a:p>
            <a:pPr algn="r">
              <a:spcBef>
                <a:spcPct val="50000"/>
              </a:spcBef>
              <a:spcAft>
                <a:spcPct val="17000"/>
              </a:spcAft>
              <a:buClr>
                <a:schemeClr val="tx1"/>
              </a:buClr>
              <a:buFont typeface="Wingdings" pitchFamily="2" charset="2"/>
              <a:buNone/>
              <a:defRPr/>
            </a:pPr>
            <a:fld id="{47841900-2156-4A67-A159-5A519D8A830E}" type="slidenum">
              <a:rPr lang="en-US" sz="800">
                <a:solidFill>
                  <a:srgbClr val="B0B7BB"/>
                </a:solidFill>
                <a:latin typeface="Arial" pitchFamily="34" charset="0"/>
                <a:ea typeface="ＭＳ Ｐゴシック" pitchFamily="34" charset="-128"/>
                <a:cs typeface="+mn-cs"/>
              </a:rPr>
              <a:pPr algn="r">
                <a:spcBef>
                  <a:spcPct val="50000"/>
                </a:spcBef>
                <a:spcAft>
                  <a:spcPct val="17000"/>
                </a:spcAft>
                <a:buClr>
                  <a:schemeClr val="tx1"/>
                </a:buClr>
                <a:buFont typeface="Wingdings" pitchFamily="2" charset="2"/>
                <a:buNone/>
                <a:defRPr/>
              </a:pPr>
              <a:t>‹#›</a:t>
            </a:fld>
            <a:endParaRPr lang="en-US" sz="800" dirty="0">
              <a:solidFill>
                <a:srgbClr val="B0B7BB"/>
              </a:solidFill>
              <a:latin typeface="Arial" pitchFamily="34" charset="0"/>
              <a:ea typeface="ＭＳ Ｐゴシック" pitchFamily="34" charset="-128"/>
              <a:cs typeface="+mn-cs"/>
            </a:endParaRPr>
          </a:p>
        </p:txBody>
      </p:sp>
      <p:sp>
        <p:nvSpPr>
          <p:cNvPr id="12" name="Rectangle 11"/>
          <p:cNvSpPr/>
          <p:nvPr/>
        </p:nvSpPr>
        <p:spPr bwMode="auto">
          <a:xfrm>
            <a:off x="0" y="201613"/>
            <a:ext cx="549275" cy="327025"/>
          </a:xfrm>
          <a:prstGeom prst="rect">
            <a:avLst/>
          </a:prstGeom>
          <a:solidFill>
            <a:srgbClr val="FF8917"/>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dirty="0">
              <a:ea typeface="ＭＳ Ｐゴシック" pitchFamily="34" charset="-128"/>
              <a:cs typeface="+mn-cs"/>
            </a:endParaRPr>
          </a:p>
        </p:txBody>
      </p:sp>
      <p:grpSp>
        <p:nvGrpSpPr>
          <p:cNvPr id="15366" name="Group 3"/>
          <p:cNvGrpSpPr>
            <a:grpSpLocks/>
          </p:cNvGrpSpPr>
          <p:nvPr/>
        </p:nvGrpSpPr>
        <p:grpSpPr bwMode="auto">
          <a:xfrm>
            <a:off x="0" y="4786313"/>
            <a:ext cx="9144000" cy="357187"/>
            <a:chOff x="0" y="4786312"/>
            <a:chExt cx="9144000" cy="357187"/>
          </a:xfrm>
        </p:grpSpPr>
        <p:pic>
          <p:nvPicPr>
            <p:cNvPr id="15367" name="Picture 11"/>
            <p:cNvPicPr preferRelativeResize="0">
              <a:picLocks noChangeAspect="1"/>
            </p:cNvPicPr>
            <p:nvPr/>
          </p:nvPicPr>
          <p:blipFill>
            <a:blip r:embed="rId15"/>
            <a:srcRect/>
            <a:stretch>
              <a:fillRect/>
            </a:stretch>
          </p:blipFill>
          <p:spPr bwMode="auto">
            <a:xfrm>
              <a:off x="0" y="4786312"/>
              <a:ext cx="9144000" cy="357187"/>
            </a:xfrm>
            <a:prstGeom prst="rect">
              <a:avLst/>
            </a:prstGeom>
            <a:noFill/>
            <a:ln w="9525">
              <a:noFill/>
              <a:miter lim="800000"/>
              <a:headEnd/>
              <a:tailEnd/>
            </a:ln>
          </p:spPr>
        </p:pic>
        <p:sp>
          <p:nvSpPr>
            <p:cNvPr id="10" name="Rectangle 9"/>
            <p:cNvSpPr>
              <a:spLocks noChangeArrowheads="1"/>
            </p:cNvSpPr>
            <p:nvPr userDrawn="1"/>
          </p:nvSpPr>
          <p:spPr bwMode="auto">
            <a:xfrm>
              <a:off x="2819400" y="4914899"/>
              <a:ext cx="3505200" cy="228600"/>
            </a:xfrm>
            <a:prstGeom prst="rect">
              <a:avLst/>
            </a:prstGeom>
            <a:noFill/>
            <a:ln w="9525">
              <a:noFill/>
              <a:miter lim="800000"/>
              <a:headEnd/>
              <a:tailEnd/>
            </a:ln>
            <a:effectLst/>
          </p:spPr>
          <p:txBody>
            <a:bodyPr anchor="b"/>
            <a:lstStyle/>
            <a:p>
              <a:pPr algn="ctr" eaLnBrk="0" hangingPunct="0">
                <a:defRPr/>
              </a:pPr>
              <a:r>
                <a:rPr lang="en-US" sz="600" b="1" kern="300" spc="50" dirty="0">
                  <a:solidFill>
                    <a:srgbClr val="C00000"/>
                  </a:solidFill>
                  <a:latin typeface="Arial"/>
                  <a:ea typeface="ＭＳ Ｐゴシック" pitchFamily="34" charset="-128"/>
                  <a:cs typeface="Arial"/>
                </a:rPr>
                <a:t/>
              </a:r>
              <a:br>
                <a:rPr lang="en-US" sz="600" b="1" kern="300" spc="50" dirty="0">
                  <a:solidFill>
                    <a:srgbClr val="C00000"/>
                  </a:solidFill>
                  <a:latin typeface="Arial"/>
                  <a:ea typeface="ＭＳ Ｐゴシック" pitchFamily="34" charset="-128"/>
                  <a:cs typeface="Arial"/>
                </a:rPr>
              </a:br>
              <a:r>
                <a:rPr lang="en-US" sz="600" b="1" kern="300" spc="50" dirty="0">
                  <a:solidFill>
                    <a:srgbClr val="C00000"/>
                  </a:solidFill>
                  <a:latin typeface="Arial"/>
                  <a:ea typeface="ＭＳ Ｐゴシック" pitchFamily="34" charset="-128"/>
                  <a:cs typeface="Arial"/>
                </a:rPr>
                <a:t>Copyright © 2012, SAS Institute Inc. All rights reserved.</a:t>
              </a:r>
            </a:p>
          </p:txBody>
        </p:sp>
        <p:sp>
          <p:nvSpPr>
            <p:cNvPr id="13" name="TextBox 12"/>
            <p:cNvSpPr txBox="1"/>
            <p:nvPr userDrawn="1"/>
          </p:nvSpPr>
          <p:spPr>
            <a:xfrm>
              <a:off x="442913" y="4824412"/>
              <a:ext cx="3078162" cy="277812"/>
            </a:xfrm>
            <a:prstGeom prst="rect">
              <a:avLst/>
            </a:prstGeom>
            <a:noFill/>
          </p:spPr>
          <p:txBody>
            <a:bodyPr anchor="ctr">
              <a:spAutoFit/>
            </a:bodyPr>
            <a:lstStyle/>
            <a:p>
              <a:pPr>
                <a:defRPr/>
              </a:pPr>
              <a:r>
                <a:rPr lang="en-US" sz="1200" b="1" dirty="0">
                  <a:solidFill>
                    <a:schemeClr val="bg1"/>
                  </a:solidFill>
                  <a:latin typeface="Arial"/>
                  <a:ea typeface="ＭＳ Ｐゴシック" pitchFamily="34" charset="-128"/>
                  <a:cs typeface="Arial" pitchFamily="34" charset="0"/>
                </a:rPr>
                <a:t>CONFIDENTIAL  </a:t>
              </a:r>
              <a:r>
                <a:rPr lang="en-US" sz="1200" b="1" dirty="0">
                  <a:solidFill>
                    <a:schemeClr val="bg1"/>
                  </a:solidFill>
                  <a:latin typeface="+mn-lt"/>
                  <a:ea typeface="ＭＳ Ｐゴシック" pitchFamily="34" charset="-128"/>
                  <a:cs typeface="Arial" pitchFamily="34" charset="0"/>
                </a:rPr>
                <a:t>• </a:t>
              </a:r>
              <a:r>
                <a:rPr lang="en-US" sz="1200" b="1" dirty="0">
                  <a:solidFill>
                    <a:schemeClr val="bg1"/>
                  </a:solidFill>
                  <a:latin typeface="Arial"/>
                  <a:ea typeface="ＭＳ Ｐゴシック" pitchFamily="34" charset="-128"/>
                  <a:cs typeface="Arial" pitchFamily="34" charset="0"/>
                </a:rPr>
                <a:t> DO NOT DISCLOSE</a:t>
              </a:r>
            </a:p>
          </p:txBody>
        </p:sp>
      </p:grpSp>
    </p:spTree>
  </p:cSld>
  <p:clrMap bg1="lt1" tx1="dk1" bg2="lt2" tx2="dk2" accent1="accent1" accent2="accent2" accent3="accent3" accent4="accent4" accent5="accent5" accent6="accent6" hlink="hlink" folHlink="folHlink"/>
  <p:sldLayoutIdLst>
    <p:sldLayoutId id="2147483926" r:id="rId1"/>
    <p:sldLayoutId id="2147483916" r:id="rId2"/>
    <p:sldLayoutId id="2147483915" r:id="rId3"/>
    <p:sldLayoutId id="2147483927" r:id="rId4"/>
    <p:sldLayoutId id="2147483928" r:id="rId5"/>
    <p:sldLayoutId id="2147483914" r:id="rId6"/>
    <p:sldLayoutId id="2147483913" r:id="rId7"/>
    <p:sldLayoutId id="2147483929" r:id="rId8"/>
    <p:sldLayoutId id="2147483930" r:id="rId9"/>
    <p:sldLayoutId id="2147483931" r:id="rId10"/>
    <p:sldLayoutId id="2147483932" r:id="rId11"/>
    <p:sldLayoutId id="2147483933" r:id="rId12"/>
    <p:sldLayoutId id="214748393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0" fontAlgn="base" hangingPunct="0">
        <a:lnSpc>
          <a:spcPct val="83000"/>
        </a:lnSpc>
        <a:spcBef>
          <a:spcPct val="0"/>
        </a:spcBef>
        <a:spcAft>
          <a:spcPct val="0"/>
        </a:spcAft>
        <a:defRPr sz="3600" b="1">
          <a:solidFill>
            <a:srgbClr val="0053C3"/>
          </a:solidFill>
          <a:latin typeface="Arial"/>
          <a:ea typeface="ＭＳ Ｐゴシック" pitchFamily="-112" charset="-128"/>
          <a:cs typeface="ＭＳ Ｐゴシック" pitchFamily="-112" charset="-128"/>
        </a:defRPr>
      </a:lvl1pPr>
      <a:lvl2pPr algn="l" rtl="0" eaLnBrk="0" fontAlgn="base" hangingPunct="0">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2pPr>
      <a:lvl3pPr algn="l" rtl="0" eaLnBrk="0" fontAlgn="base" hangingPunct="0">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3pPr>
      <a:lvl4pPr algn="l" rtl="0" eaLnBrk="0" fontAlgn="base" hangingPunct="0">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4pPr>
      <a:lvl5pPr algn="l" rtl="0" eaLnBrk="0" fontAlgn="base" hangingPunct="0">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marL="347663" indent="-347663" algn="l" rtl="0" eaLnBrk="0" fontAlgn="base" hangingPunct="0">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0" fontAlgn="base" hangingPunct="0">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cs typeface="ＭＳ Ｐゴシック"/>
        </a:defRPr>
      </a:lvl2pPr>
      <a:lvl3pPr marL="1025525" indent="-227013" algn="l" rtl="0" eaLnBrk="0" fontAlgn="base" hangingPunct="0">
        <a:lnSpc>
          <a:spcPct val="92000"/>
        </a:lnSpc>
        <a:spcBef>
          <a:spcPct val="17000"/>
        </a:spcBef>
        <a:spcAft>
          <a:spcPct val="17000"/>
        </a:spcAft>
        <a:buClr>
          <a:schemeClr val="accent2"/>
        </a:buClr>
        <a:buFont typeface="Arial" charset="0"/>
        <a:buChar char="»"/>
        <a:defRPr sz="2000">
          <a:solidFill>
            <a:schemeClr val="bg2"/>
          </a:solidFill>
          <a:latin typeface="+mn-lt"/>
          <a:ea typeface="ＭＳ Ｐゴシック" pitchFamily="-112" charset="-128"/>
          <a:cs typeface="ＭＳ Ｐゴシック"/>
        </a:defRPr>
      </a:lvl3pPr>
      <a:lvl4pPr marL="1600200" indent="-228600" algn="l" rtl="0" eaLnBrk="0" fontAlgn="base" hangingPunct="0">
        <a:spcBef>
          <a:spcPct val="20000"/>
        </a:spcBef>
        <a:spcAft>
          <a:spcPct val="0"/>
        </a:spcAft>
        <a:buClr>
          <a:schemeClr val="accent2"/>
        </a:buClr>
        <a:buFont typeface="Arial" charset="0"/>
        <a:buChar char="»"/>
        <a:defRPr sz="2000">
          <a:solidFill>
            <a:schemeClr val="bg2"/>
          </a:solidFill>
          <a:latin typeface="+mn-lt"/>
          <a:ea typeface="ＭＳ Ｐゴシック" pitchFamily="-112" charset="-128"/>
          <a:cs typeface="ＭＳ Ｐゴシック"/>
        </a:defRPr>
      </a:lvl4pPr>
      <a:lvl5pPr marL="2057400" indent="-228600" algn="l" rtl="0" eaLnBrk="0" fontAlgn="base" hangingPunct="0">
        <a:spcBef>
          <a:spcPct val="20000"/>
        </a:spcBef>
        <a:spcAft>
          <a:spcPct val="0"/>
        </a:spcAft>
        <a:buClr>
          <a:schemeClr val="accent2"/>
        </a:buClr>
        <a:buFont typeface="Arial" charset="0"/>
        <a:buChar char="–"/>
        <a:defRPr sz="2000">
          <a:solidFill>
            <a:schemeClr val="bg2"/>
          </a:solidFill>
          <a:latin typeface="+mn-lt"/>
          <a:ea typeface="ＭＳ Ｐゴシック" pitchFamily="-11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Footer_16x9_06.png"/>
          <p:cNvPicPr>
            <a:picLocks/>
          </p:cNvPicPr>
          <p:nvPr/>
        </p:nvPicPr>
        <p:blipFill>
          <a:blip r:embed="rId14"/>
          <a:srcRect/>
          <a:stretch>
            <a:fillRect/>
          </a:stretch>
        </p:blipFill>
        <p:spPr bwMode="auto">
          <a:xfrm>
            <a:off x="0" y="4778375"/>
            <a:ext cx="9144000" cy="365125"/>
          </a:xfrm>
          <a:prstGeom prst="rect">
            <a:avLst/>
          </a:prstGeom>
          <a:noFill/>
          <a:ln w="9525">
            <a:noFill/>
            <a:miter lim="800000"/>
            <a:headEnd/>
            <a:tailEnd/>
          </a:ln>
        </p:spPr>
      </p:pic>
      <p:sp>
        <p:nvSpPr>
          <p:cNvPr id="5" name="Title Placeholder 1"/>
          <p:cNvSpPr>
            <a:spLocks noGrp="1"/>
          </p:cNvSpPr>
          <p:nvPr>
            <p:ph type="title"/>
          </p:nvPr>
        </p:nvSpPr>
        <p:spPr>
          <a:xfrm>
            <a:off x="119818" y="4807"/>
            <a:ext cx="2515438" cy="857250"/>
          </a:xfrm>
          <a:prstGeom prst="rect">
            <a:avLst/>
          </a:prstGeom>
        </p:spPr>
        <p:txBody>
          <a:bodyPr vert="horz" wrap="square" lIns="91440" tIns="45720" rIns="91440" bIns="4572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79253"/>
            <a:ext cx="8229600" cy="1384995"/>
          </a:xfrm>
          <a:prstGeom prst="rect">
            <a:avLst/>
          </a:prstGeom>
        </p:spPr>
        <p:txBody>
          <a:bodyPr vert="horz" lIns="91440" tIns="45720" rIns="91440" bIns="45720" rtlCol="0" anchor="ctr">
            <a:spAutoFit/>
          </a:body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extBox 3"/>
          <p:cNvSpPr txBox="1"/>
          <p:nvPr/>
        </p:nvSpPr>
        <p:spPr>
          <a:xfrm>
            <a:off x="0" y="4928056"/>
            <a:ext cx="1931989" cy="215444"/>
          </a:xfrm>
          <a:prstGeom prst="rect">
            <a:avLst/>
          </a:prstGeom>
          <a:noFill/>
        </p:spPr>
        <p:txBody>
          <a:bodyPr wrap="square" anchor="ctr">
            <a:spAutoFit/>
          </a:bodyPr>
          <a:lstStyle/>
          <a:p>
            <a:pPr eaLnBrk="0" fontAlgn="auto" hangingPunct="0">
              <a:spcBef>
                <a:spcPts val="0"/>
              </a:spcBef>
              <a:spcAft>
                <a:spcPts val="0"/>
              </a:spcAft>
              <a:defRPr/>
            </a:pPr>
            <a:r>
              <a:rPr lang="en-US" sz="400" kern="300" spc="50" dirty="0">
                <a:solidFill>
                  <a:srgbClr val="00539B">
                    <a:lumMod val="60000"/>
                    <a:lumOff val="40000"/>
                  </a:srgbClr>
                </a:solidFill>
                <a:latin typeface="Arial"/>
                <a:ea typeface="ＭＳ Ｐゴシック" pitchFamily="34" charset="-128"/>
                <a:cs typeface="Arial"/>
              </a:rPr>
              <a:t/>
            </a:r>
            <a:br>
              <a:rPr lang="en-US" sz="400" kern="300" spc="50" dirty="0">
                <a:solidFill>
                  <a:srgbClr val="00539B">
                    <a:lumMod val="60000"/>
                    <a:lumOff val="40000"/>
                  </a:srgbClr>
                </a:solidFill>
                <a:latin typeface="Arial"/>
                <a:ea typeface="ＭＳ Ｐゴシック" pitchFamily="34" charset="-128"/>
                <a:cs typeface="Arial"/>
              </a:rPr>
            </a:br>
            <a:r>
              <a:rPr lang="en-US" sz="400" kern="300" spc="50" dirty="0">
                <a:solidFill>
                  <a:srgbClr val="00539B">
                    <a:lumMod val="60000"/>
                    <a:lumOff val="40000"/>
                  </a:srgbClr>
                </a:solidFill>
                <a:latin typeface="Arial"/>
                <a:ea typeface="ＭＳ Ｐゴシック" pitchFamily="34" charset="-128"/>
                <a:cs typeface="Arial"/>
              </a:rPr>
              <a:t>Copyright © 2012, SAS Institute Inc. All rights reserved.</a:t>
            </a:r>
          </a:p>
        </p:txBody>
      </p:sp>
    </p:spTree>
    <p:extLst>
      <p:ext uri="{BB962C8B-B14F-4D97-AF65-F5344CB8AC3E}">
        <p14:creationId xmlns:p14="http://schemas.microsoft.com/office/powerpoint/2010/main" val="54272081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Lst>
  <p:transition>
    <p:fade/>
  </p:transition>
  <p:timing>
    <p:tnLst>
      <p:par>
        <p:cTn id="1" dur="indefinite" restart="never" nodeType="tmRoot"/>
      </p:par>
    </p:tnLst>
  </p:timing>
  <p:txStyles>
    <p:titleStyle>
      <a:lvl1pPr algn="r" defTabSz="182880" rtl="0" eaLnBrk="1" latinLnBrk="0" hangingPunct="1">
        <a:spcBef>
          <a:spcPct val="0"/>
        </a:spcBef>
        <a:buNone/>
        <a:defRPr sz="1600" kern="1200" cap="all" baseline="0">
          <a:solidFill>
            <a:schemeClr val="accent3"/>
          </a:solidFill>
          <a:latin typeface="+mj-lt"/>
          <a:ea typeface="+mj-ea"/>
          <a:cs typeface="+mj-cs"/>
        </a:defRPr>
      </a:lvl1pPr>
    </p:titleStyle>
    <p:body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Footer_16x9_06.png"/>
          <p:cNvPicPr>
            <a:picLocks/>
          </p:cNvPicPr>
          <p:nvPr/>
        </p:nvPicPr>
        <p:blipFill>
          <a:blip r:embed="rId14"/>
          <a:srcRect/>
          <a:stretch>
            <a:fillRect/>
          </a:stretch>
        </p:blipFill>
        <p:spPr bwMode="auto">
          <a:xfrm>
            <a:off x="0" y="4778375"/>
            <a:ext cx="9144000" cy="365125"/>
          </a:xfrm>
          <a:prstGeom prst="rect">
            <a:avLst/>
          </a:prstGeom>
          <a:noFill/>
          <a:ln w="9525">
            <a:noFill/>
            <a:miter lim="800000"/>
            <a:headEnd/>
            <a:tailEnd/>
          </a:ln>
        </p:spPr>
      </p:pic>
      <p:sp>
        <p:nvSpPr>
          <p:cNvPr id="5" name="Title Placeholder 1"/>
          <p:cNvSpPr>
            <a:spLocks noGrp="1"/>
          </p:cNvSpPr>
          <p:nvPr>
            <p:ph type="title"/>
          </p:nvPr>
        </p:nvSpPr>
        <p:spPr>
          <a:xfrm>
            <a:off x="119818" y="4807"/>
            <a:ext cx="2515438" cy="857250"/>
          </a:xfrm>
          <a:prstGeom prst="rect">
            <a:avLst/>
          </a:prstGeom>
        </p:spPr>
        <p:txBody>
          <a:bodyPr vert="horz" wrap="square" lIns="91440" tIns="45720" rIns="91440" bIns="4572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79253"/>
            <a:ext cx="8229600" cy="1384995"/>
          </a:xfrm>
          <a:prstGeom prst="rect">
            <a:avLst/>
          </a:prstGeom>
        </p:spPr>
        <p:txBody>
          <a:bodyPr vert="horz" lIns="91440" tIns="45720" rIns="91440" bIns="45720" rtlCol="0" anchor="ctr">
            <a:spAutoFit/>
          </a:body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extBox 3"/>
          <p:cNvSpPr txBox="1"/>
          <p:nvPr/>
        </p:nvSpPr>
        <p:spPr>
          <a:xfrm>
            <a:off x="0" y="4928056"/>
            <a:ext cx="1931989" cy="215444"/>
          </a:xfrm>
          <a:prstGeom prst="rect">
            <a:avLst/>
          </a:prstGeom>
          <a:noFill/>
        </p:spPr>
        <p:txBody>
          <a:bodyPr wrap="square" anchor="ctr">
            <a:spAutoFit/>
          </a:bodyPr>
          <a:lstStyle/>
          <a:p>
            <a:pPr eaLnBrk="0" fontAlgn="auto" hangingPunct="0">
              <a:spcBef>
                <a:spcPts val="0"/>
              </a:spcBef>
              <a:spcAft>
                <a:spcPts val="0"/>
              </a:spcAft>
              <a:defRPr/>
            </a:pPr>
            <a:r>
              <a:rPr lang="en-US" sz="400" kern="300" spc="50" dirty="0">
                <a:solidFill>
                  <a:srgbClr val="00539B">
                    <a:lumMod val="60000"/>
                    <a:lumOff val="40000"/>
                  </a:srgbClr>
                </a:solidFill>
                <a:latin typeface="Arial"/>
                <a:ea typeface="ＭＳ Ｐゴシック" pitchFamily="34" charset="-128"/>
                <a:cs typeface="Arial"/>
              </a:rPr>
              <a:t/>
            </a:r>
            <a:br>
              <a:rPr lang="en-US" sz="400" kern="300" spc="50" dirty="0">
                <a:solidFill>
                  <a:srgbClr val="00539B">
                    <a:lumMod val="60000"/>
                    <a:lumOff val="40000"/>
                  </a:srgbClr>
                </a:solidFill>
                <a:latin typeface="Arial"/>
                <a:ea typeface="ＭＳ Ｐゴシック" pitchFamily="34" charset="-128"/>
                <a:cs typeface="Arial"/>
              </a:rPr>
            </a:br>
            <a:r>
              <a:rPr lang="en-US" sz="400" kern="300" spc="50" dirty="0">
                <a:solidFill>
                  <a:srgbClr val="00539B">
                    <a:lumMod val="60000"/>
                    <a:lumOff val="40000"/>
                  </a:srgbClr>
                </a:solidFill>
                <a:latin typeface="Arial"/>
                <a:ea typeface="ＭＳ Ｐゴシック" pitchFamily="34" charset="-128"/>
                <a:cs typeface="Arial"/>
              </a:rPr>
              <a:t>Copyright © 2012, SAS Institute Inc. All rights reserved.</a:t>
            </a:r>
          </a:p>
        </p:txBody>
      </p:sp>
    </p:spTree>
    <p:extLst>
      <p:ext uri="{BB962C8B-B14F-4D97-AF65-F5344CB8AC3E}">
        <p14:creationId xmlns:p14="http://schemas.microsoft.com/office/powerpoint/2010/main" val="161287630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Lst>
  <p:transition>
    <p:fade/>
  </p:transition>
  <p:timing>
    <p:tnLst>
      <p:par>
        <p:cTn id="1" dur="indefinite" restart="never" nodeType="tmRoot"/>
      </p:par>
    </p:tnLst>
  </p:timing>
  <p:txStyles>
    <p:titleStyle>
      <a:lvl1pPr algn="r" defTabSz="182880" rtl="0" eaLnBrk="1" latinLnBrk="0" hangingPunct="1">
        <a:spcBef>
          <a:spcPct val="0"/>
        </a:spcBef>
        <a:buNone/>
        <a:defRPr sz="1600" kern="1200" cap="all" baseline="0">
          <a:solidFill>
            <a:schemeClr val="accent3"/>
          </a:solidFill>
          <a:latin typeface="+mj-lt"/>
          <a:ea typeface="+mj-ea"/>
          <a:cs typeface="+mj-cs"/>
        </a:defRPr>
      </a:lvl1pPr>
    </p:titleStyle>
    <p:body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Footer_16x9_06.png"/>
          <p:cNvPicPr>
            <a:picLocks/>
          </p:cNvPicPr>
          <p:nvPr/>
        </p:nvPicPr>
        <p:blipFill>
          <a:blip r:embed="rId14"/>
          <a:srcRect/>
          <a:stretch>
            <a:fillRect/>
          </a:stretch>
        </p:blipFill>
        <p:spPr bwMode="auto">
          <a:xfrm>
            <a:off x="0" y="4778375"/>
            <a:ext cx="9144000" cy="365125"/>
          </a:xfrm>
          <a:prstGeom prst="rect">
            <a:avLst/>
          </a:prstGeom>
          <a:noFill/>
          <a:ln w="9525">
            <a:noFill/>
            <a:miter lim="800000"/>
            <a:headEnd/>
            <a:tailEnd/>
          </a:ln>
        </p:spPr>
      </p:pic>
      <p:sp>
        <p:nvSpPr>
          <p:cNvPr id="5" name="Title Placeholder 1"/>
          <p:cNvSpPr>
            <a:spLocks noGrp="1"/>
          </p:cNvSpPr>
          <p:nvPr>
            <p:ph type="title"/>
          </p:nvPr>
        </p:nvSpPr>
        <p:spPr>
          <a:xfrm>
            <a:off x="119818" y="4807"/>
            <a:ext cx="2515438" cy="857250"/>
          </a:xfrm>
          <a:prstGeom prst="rect">
            <a:avLst/>
          </a:prstGeom>
        </p:spPr>
        <p:txBody>
          <a:bodyPr vert="horz" wrap="square" lIns="91440" tIns="45720" rIns="91440" bIns="4572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79253"/>
            <a:ext cx="8229600" cy="1384995"/>
          </a:xfrm>
          <a:prstGeom prst="rect">
            <a:avLst/>
          </a:prstGeom>
        </p:spPr>
        <p:txBody>
          <a:bodyPr vert="horz" lIns="91440" tIns="45720" rIns="91440" bIns="45720" rtlCol="0" anchor="ctr">
            <a:spAutoFit/>
          </a:body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extBox 3"/>
          <p:cNvSpPr txBox="1"/>
          <p:nvPr/>
        </p:nvSpPr>
        <p:spPr>
          <a:xfrm>
            <a:off x="0" y="4928056"/>
            <a:ext cx="1931989" cy="215444"/>
          </a:xfrm>
          <a:prstGeom prst="rect">
            <a:avLst/>
          </a:prstGeom>
          <a:noFill/>
        </p:spPr>
        <p:txBody>
          <a:bodyPr wrap="square" anchor="ctr">
            <a:spAutoFit/>
          </a:bodyPr>
          <a:lstStyle/>
          <a:p>
            <a:pPr eaLnBrk="0" fontAlgn="auto" hangingPunct="0">
              <a:spcBef>
                <a:spcPts val="0"/>
              </a:spcBef>
              <a:spcAft>
                <a:spcPts val="0"/>
              </a:spcAft>
              <a:defRPr/>
            </a:pPr>
            <a:r>
              <a:rPr lang="en-US" sz="400" kern="300" spc="50" dirty="0">
                <a:solidFill>
                  <a:srgbClr val="00539B">
                    <a:lumMod val="60000"/>
                    <a:lumOff val="40000"/>
                  </a:srgbClr>
                </a:solidFill>
                <a:latin typeface="Arial"/>
                <a:ea typeface="ＭＳ Ｐゴシック" pitchFamily="34" charset="-128"/>
                <a:cs typeface="Arial"/>
              </a:rPr>
              <a:t/>
            </a:r>
            <a:br>
              <a:rPr lang="en-US" sz="400" kern="300" spc="50" dirty="0">
                <a:solidFill>
                  <a:srgbClr val="00539B">
                    <a:lumMod val="60000"/>
                    <a:lumOff val="40000"/>
                  </a:srgbClr>
                </a:solidFill>
                <a:latin typeface="Arial"/>
                <a:ea typeface="ＭＳ Ｐゴシック" pitchFamily="34" charset="-128"/>
                <a:cs typeface="Arial"/>
              </a:rPr>
            </a:br>
            <a:r>
              <a:rPr lang="en-US" sz="400" kern="300" spc="50" dirty="0">
                <a:solidFill>
                  <a:srgbClr val="00539B">
                    <a:lumMod val="60000"/>
                    <a:lumOff val="40000"/>
                  </a:srgbClr>
                </a:solidFill>
                <a:latin typeface="Arial"/>
                <a:ea typeface="ＭＳ Ｐゴシック" pitchFamily="34" charset="-128"/>
                <a:cs typeface="Arial"/>
              </a:rPr>
              <a:t>Copyright © 2012, SAS Institute Inc. All rights reserved.</a:t>
            </a:r>
          </a:p>
        </p:txBody>
      </p:sp>
    </p:spTree>
    <p:extLst>
      <p:ext uri="{BB962C8B-B14F-4D97-AF65-F5344CB8AC3E}">
        <p14:creationId xmlns:p14="http://schemas.microsoft.com/office/powerpoint/2010/main" val="2933489146"/>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transition>
    <p:fade/>
  </p:transition>
  <p:timing>
    <p:tnLst>
      <p:par>
        <p:cTn id="1" dur="indefinite" restart="never" nodeType="tmRoot"/>
      </p:par>
    </p:tnLst>
  </p:timing>
  <p:txStyles>
    <p:titleStyle>
      <a:lvl1pPr algn="r" defTabSz="182880" rtl="0" eaLnBrk="1" latinLnBrk="0" hangingPunct="1">
        <a:spcBef>
          <a:spcPct val="0"/>
        </a:spcBef>
        <a:buNone/>
        <a:defRPr sz="1600" kern="1200" cap="all" baseline="0">
          <a:solidFill>
            <a:schemeClr val="accent3"/>
          </a:solidFill>
          <a:latin typeface="+mj-lt"/>
          <a:ea typeface="+mj-ea"/>
          <a:cs typeface="+mj-cs"/>
        </a:defRPr>
      </a:lvl1pPr>
    </p:titleStyle>
    <p:body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31.png"/><Relationship Id="rId16"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51.jpg"/></Relationships>
</file>

<file path=ppt/slides/_rels/slide1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66.jpeg"/><Relationship Id="rId1" Type="http://schemas.openxmlformats.org/officeDocument/2006/relationships/slideLayout" Target="../slideLayouts/slideLayout4.xml"/><Relationship Id="rId6" Type="http://schemas.openxmlformats.org/officeDocument/2006/relationships/image" Target="../media/image68.jpeg"/><Relationship Id="rId5" Type="http://schemas.microsoft.com/office/2007/relationships/hdphoto" Target="../media/hdphoto2.wdp"/><Relationship Id="rId4" Type="http://schemas.openxmlformats.org/officeDocument/2006/relationships/image" Target="../media/image67.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9.tif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8104"/>
            <a:ext cx="7632339" cy="1107996"/>
          </a:xfrm>
        </p:spPr>
        <p:txBody>
          <a:bodyPr/>
          <a:lstStyle/>
          <a:p>
            <a:r>
              <a:rPr lang="en-US" dirty="0"/>
              <a:t>The Effective Use of Business </a:t>
            </a:r>
            <a:r>
              <a:rPr lang="en-US" dirty="0" smtClean="0"/>
              <a:t>Analytics</a:t>
            </a:r>
            <a:br>
              <a:rPr lang="en-US" dirty="0" smtClean="0"/>
            </a:br>
            <a:r>
              <a:rPr lang="en-US" dirty="0"/>
              <a:t/>
            </a:r>
            <a:br>
              <a:rPr lang="en-US" dirty="0"/>
            </a:br>
            <a:r>
              <a:rPr lang="en-US" dirty="0" smtClean="0"/>
              <a:t>OR, THE </a:t>
            </a:r>
            <a:r>
              <a:rPr lang="en-US" dirty="0"/>
              <a:t>FUTURE OF ANALYTICS IS HERE </a:t>
            </a:r>
          </a:p>
        </p:txBody>
      </p:sp>
      <p:sp>
        <p:nvSpPr>
          <p:cNvPr id="3" name="Text Placeholder 2"/>
          <p:cNvSpPr>
            <a:spLocks noGrp="1"/>
          </p:cNvSpPr>
          <p:nvPr>
            <p:ph type="body" sz="quarter" idx="13"/>
          </p:nvPr>
        </p:nvSpPr>
        <p:spPr>
          <a:xfrm>
            <a:off x="445236" y="3635922"/>
            <a:ext cx="7116763" cy="830997"/>
          </a:xfrm>
        </p:spPr>
        <p:txBody>
          <a:bodyPr/>
          <a:lstStyle/>
          <a:p>
            <a:r>
              <a:rPr lang="en-US" dirty="0" smtClean="0"/>
              <a:t> South Central SAS Users’ Group</a:t>
            </a:r>
          </a:p>
          <a:p>
            <a:r>
              <a:rPr lang="en-US" dirty="0" smtClean="0"/>
              <a:t>November 5, 2012</a:t>
            </a:r>
          </a:p>
          <a:p>
            <a:r>
              <a:rPr lang="en-US" dirty="0" smtClean="0"/>
              <a:t>Philip Easterling</a:t>
            </a:r>
          </a:p>
          <a:p>
            <a:r>
              <a:rPr lang="en-US" dirty="0" smtClean="0"/>
              <a:t>SAS Institute</a:t>
            </a:r>
          </a:p>
        </p:txBody>
      </p:sp>
    </p:spTree>
    <p:extLst>
      <p:ext uri="{BB962C8B-B14F-4D97-AF65-F5344CB8AC3E}">
        <p14:creationId xmlns:p14="http://schemas.microsoft.com/office/powerpoint/2010/main" val="190325460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141044"/>
            <a:ext cx="2515438" cy="584775"/>
          </a:xfrm>
        </p:spPr>
        <p:txBody>
          <a:bodyPr/>
          <a:lstStyle/>
          <a:p>
            <a:r>
              <a:rPr lang="en-US" dirty="0" smtClean="0"/>
              <a:t>Analytics Projects</a:t>
            </a:r>
            <a:endParaRPr lang="en-US" dirty="0"/>
          </a:p>
        </p:txBody>
      </p:sp>
      <p:sp>
        <p:nvSpPr>
          <p:cNvPr id="3" name="Text Placeholder 2"/>
          <p:cNvSpPr>
            <a:spLocks noGrp="1"/>
          </p:cNvSpPr>
          <p:nvPr>
            <p:ph type="body" sz="quarter" idx="12"/>
          </p:nvPr>
        </p:nvSpPr>
        <p:spPr>
          <a:xfrm>
            <a:off x="2635255" y="132737"/>
            <a:ext cx="6054720" cy="584775"/>
          </a:xfrm>
        </p:spPr>
        <p:txBody>
          <a:bodyPr/>
          <a:lstStyle/>
          <a:p>
            <a:r>
              <a:rPr lang="en-US" dirty="0" smtClean="0"/>
              <a:t>present challenges that other technology initiatives do not</a:t>
            </a:r>
            <a:endParaRPr lang="en-US" dirty="0"/>
          </a:p>
        </p:txBody>
      </p:sp>
      <p:sp>
        <p:nvSpPr>
          <p:cNvPr id="6" name="Text Box 4"/>
          <p:cNvSpPr txBox="1">
            <a:spLocks noChangeArrowheads="1"/>
          </p:cNvSpPr>
          <p:nvPr/>
        </p:nvSpPr>
        <p:spPr bwMode="auto">
          <a:xfrm>
            <a:off x="566014" y="1208308"/>
            <a:ext cx="8155955" cy="321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25000"/>
              </a:spcBef>
              <a:spcAft>
                <a:spcPts val="0"/>
              </a:spcAft>
              <a:buFont typeface="Wingdings" pitchFamily="2" charset="2"/>
              <a:buChar char="§"/>
            </a:pPr>
            <a:r>
              <a:rPr lang="en-US" dirty="0" smtClean="0">
                <a:solidFill>
                  <a:srgbClr val="000000"/>
                </a:solidFill>
                <a:latin typeface="Verdana" pitchFamily="34" charset="0"/>
                <a:cs typeface="+mn-cs"/>
              </a:rPr>
              <a:t>The processes of building solutions and answering complex business questions are </a:t>
            </a:r>
            <a:r>
              <a:rPr lang="en-US" dirty="0">
                <a:solidFill>
                  <a:srgbClr val="000000"/>
                </a:solidFill>
                <a:latin typeface="Verdana" pitchFamily="34" charset="0"/>
                <a:cs typeface="+mn-cs"/>
              </a:rPr>
              <a:t>often less "linear," requiring much exploratory analysis and </a:t>
            </a:r>
            <a:r>
              <a:rPr lang="en-US" dirty="0" smtClean="0">
                <a:solidFill>
                  <a:srgbClr val="000000"/>
                </a:solidFill>
                <a:latin typeface="Verdana" pitchFamily="34" charset="0"/>
                <a:cs typeface="+mn-cs"/>
              </a:rPr>
              <a:t>modeling in a somewhat iterative process</a:t>
            </a:r>
          </a:p>
          <a:p>
            <a:pPr marL="0" indent="0" eaLnBrk="1" fontAlgn="auto" hangingPunct="1">
              <a:spcBef>
                <a:spcPct val="25000"/>
              </a:spcBef>
              <a:spcAft>
                <a:spcPts val="0"/>
              </a:spcAft>
            </a:pPr>
            <a:endParaRPr lang="en-US" dirty="0">
              <a:solidFill>
                <a:srgbClr val="000000"/>
              </a:solidFill>
              <a:latin typeface="Verdana" pitchFamily="34" charset="0"/>
              <a:cs typeface="+mn-cs"/>
            </a:endParaRPr>
          </a:p>
          <a:p>
            <a:pPr eaLnBrk="1" fontAlgn="auto" hangingPunct="1">
              <a:spcBef>
                <a:spcPct val="25000"/>
              </a:spcBef>
              <a:spcAft>
                <a:spcPts val="0"/>
              </a:spcAft>
              <a:buFont typeface="Wingdings" pitchFamily="2" charset="2"/>
              <a:buChar char="§"/>
            </a:pPr>
            <a:r>
              <a:rPr lang="en-US" dirty="0">
                <a:solidFill>
                  <a:srgbClr val="000000"/>
                </a:solidFill>
                <a:latin typeface="Verdana" pitchFamily="34" charset="0"/>
                <a:cs typeface="+mn-cs"/>
              </a:rPr>
              <a:t>Even "canned" applications and toolsets </a:t>
            </a:r>
            <a:r>
              <a:rPr lang="en-US" dirty="0" smtClean="0">
                <a:solidFill>
                  <a:srgbClr val="000000"/>
                </a:solidFill>
                <a:latin typeface="Verdana" pitchFamily="34" charset="0"/>
                <a:cs typeface="+mn-cs"/>
              </a:rPr>
              <a:t>may require </a:t>
            </a:r>
            <a:r>
              <a:rPr lang="en-US" dirty="0">
                <a:solidFill>
                  <a:srgbClr val="000000"/>
                </a:solidFill>
                <a:latin typeface="Verdana" pitchFamily="34" charset="0"/>
                <a:cs typeface="+mn-cs"/>
              </a:rPr>
              <a:t>special skills to implement and </a:t>
            </a:r>
            <a:r>
              <a:rPr lang="en-US" dirty="0" smtClean="0">
                <a:solidFill>
                  <a:srgbClr val="000000"/>
                </a:solidFill>
                <a:latin typeface="Verdana" pitchFamily="34" charset="0"/>
                <a:cs typeface="+mn-cs"/>
              </a:rPr>
              <a:t>to use effectively</a:t>
            </a:r>
          </a:p>
          <a:p>
            <a:pPr marL="0" indent="0" eaLnBrk="1" fontAlgn="auto" hangingPunct="1">
              <a:spcBef>
                <a:spcPct val="25000"/>
              </a:spcBef>
              <a:spcAft>
                <a:spcPts val="0"/>
              </a:spcAft>
            </a:pPr>
            <a:endParaRPr lang="en-US" dirty="0">
              <a:solidFill>
                <a:srgbClr val="000000"/>
              </a:solidFill>
              <a:latin typeface="Verdana" pitchFamily="34" charset="0"/>
              <a:cs typeface="+mn-cs"/>
            </a:endParaRPr>
          </a:p>
          <a:p>
            <a:pPr eaLnBrk="1" fontAlgn="auto" hangingPunct="1">
              <a:spcBef>
                <a:spcPct val="25000"/>
              </a:spcBef>
              <a:spcAft>
                <a:spcPts val="0"/>
              </a:spcAft>
              <a:buFont typeface="Wingdings" pitchFamily="2" charset="2"/>
              <a:buChar char="§"/>
            </a:pPr>
            <a:r>
              <a:rPr lang="en-US" dirty="0">
                <a:solidFill>
                  <a:srgbClr val="000000"/>
                </a:solidFill>
                <a:latin typeface="Verdana" pitchFamily="34" charset="0"/>
                <a:cs typeface="+mn-cs"/>
              </a:rPr>
              <a:t>Advanced skills in statistics, econometrics, operations </a:t>
            </a:r>
            <a:r>
              <a:rPr lang="en-US" dirty="0" smtClean="0">
                <a:solidFill>
                  <a:srgbClr val="000000"/>
                </a:solidFill>
                <a:latin typeface="Verdana" pitchFamily="34" charset="0"/>
                <a:cs typeface="+mn-cs"/>
              </a:rPr>
              <a:t>research, </a:t>
            </a:r>
            <a:r>
              <a:rPr lang="en-US" dirty="0">
                <a:solidFill>
                  <a:srgbClr val="000000"/>
                </a:solidFill>
                <a:latin typeface="Verdana" pitchFamily="34" charset="0"/>
                <a:cs typeface="+mn-cs"/>
              </a:rPr>
              <a:t>and/or computer science, and the expertise on their application to business problems, are often a </a:t>
            </a:r>
            <a:r>
              <a:rPr lang="en-US" dirty="0" smtClean="0">
                <a:solidFill>
                  <a:srgbClr val="000000"/>
                </a:solidFill>
                <a:latin typeface="Verdana" pitchFamily="34" charset="0"/>
                <a:cs typeface="+mn-cs"/>
              </a:rPr>
              <a:t>constraint</a:t>
            </a:r>
          </a:p>
          <a:p>
            <a:pPr marL="0" indent="0" eaLnBrk="1" fontAlgn="auto" hangingPunct="1">
              <a:spcBef>
                <a:spcPct val="25000"/>
              </a:spcBef>
              <a:spcAft>
                <a:spcPts val="0"/>
              </a:spcAft>
            </a:pPr>
            <a:endParaRPr lang="en-US" dirty="0">
              <a:solidFill>
                <a:srgbClr val="000000"/>
              </a:solidFill>
              <a:latin typeface="Verdana" pitchFamily="34" charset="0"/>
              <a:cs typeface="+mn-cs"/>
            </a:endParaRPr>
          </a:p>
          <a:p>
            <a:pPr eaLnBrk="1" fontAlgn="auto" hangingPunct="1">
              <a:spcBef>
                <a:spcPct val="25000"/>
              </a:spcBef>
              <a:spcAft>
                <a:spcPts val="0"/>
              </a:spcAft>
              <a:buFont typeface="Wingdings" pitchFamily="2" charset="2"/>
              <a:buChar char="§"/>
            </a:pPr>
            <a:r>
              <a:rPr lang="en-US" dirty="0">
                <a:solidFill>
                  <a:srgbClr val="000000"/>
                </a:solidFill>
                <a:latin typeface="Verdana" pitchFamily="34" charset="0"/>
                <a:cs typeface="+mn-cs"/>
              </a:rPr>
              <a:t>Data from outside the organization </a:t>
            </a:r>
            <a:r>
              <a:rPr lang="en-US" dirty="0" smtClean="0">
                <a:solidFill>
                  <a:srgbClr val="000000"/>
                </a:solidFill>
                <a:latin typeface="Verdana" pitchFamily="34" charset="0"/>
                <a:cs typeface="+mn-cs"/>
              </a:rPr>
              <a:t>may </a:t>
            </a:r>
            <a:r>
              <a:rPr lang="en-US" dirty="0">
                <a:solidFill>
                  <a:srgbClr val="000000"/>
                </a:solidFill>
                <a:latin typeface="Verdana" pitchFamily="34" charset="0"/>
                <a:cs typeface="+mn-cs"/>
              </a:rPr>
              <a:t>be needed (e.g., business partner, macroeconomic, demographic, survey, </a:t>
            </a:r>
            <a:r>
              <a:rPr lang="en-US" dirty="0" smtClean="0">
                <a:solidFill>
                  <a:srgbClr val="000000"/>
                </a:solidFill>
                <a:latin typeface="Verdana" pitchFamily="34" charset="0"/>
                <a:cs typeface="+mn-cs"/>
              </a:rPr>
              <a:t>weather, government, trade association, etc.)</a:t>
            </a:r>
            <a:endParaRPr lang="en-US" dirty="0">
              <a:solidFill>
                <a:srgbClr val="000000"/>
              </a:solidFill>
              <a:latin typeface="Verdana" pitchFamily="34" charset="0"/>
              <a:cs typeface="+mn-cs"/>
            </a:endParaRPr>
          </a:p>
        </p:txBody>
      </p:sp>
    </p:spTree>
    <p:extLst>
      <p:ext uri="{BB962C8B-B14F-4D97-AF65-F5344CB8AC3E}">
        <p14:creationId xmlns:p14="http://schemas.microsoft.com/office/powerpoint/2010/main" val="21611839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545" y="628088"/>
            <a:ext cx="4076910" cy="4083260"/>
          </a:xfrm>
          <a:prstGeom prst="rect">
            <a:avLst/>
          </a:prstGeom>
        </p:spPr>
      </p:pic>
      <p:pic>
        <p:nvPicPr>
          <p:cNvPr id="18" name="Picture 17" descr="PredictiveLifecycle_CLR_YELLOW.png"/>
          <p:cNvPicPr>
            <a:picLocks noChangeAspect="1"/>
          </p:cNvPicPr>
          <p:nvPr/>
        </p:nvPicPr>
        <p:blipFill>
          <a:blip r:embed="rId3"/>
          <a:stretch>
            <a:fillRect/>
          </a:stretch>
        </p:blipFill>
        <p:spPr>
          <a:xfrm>
            <a:off x="3882999" y="1731952"/>
            <a:ext cx="1022403" cy="431822"/>
          </a:xfrm>
          <a:prstGeom prst="rect">
            <a:avLst/>
          </a:prstGeom>
        </p:spPr>
      </p:pic>
      <p:pic>
        <p:nvPicPr>
          <p:cNvPr id="22" name="Picture 21" descr="PredictiveLifecycle_CLR_PURPLE.png"/>
          <p:cNvPicPr>
            <a:picLocks noChangeAspect="1"/>
          </p:cNvPicPr>
          <p:nvPr/>
        </p:nvPicPr>
        <p:blipFill>
          <a:blip r:embed="rId4"/>
          <a:stretch>
            <a:fillRect/>
          </a:stretch>
        </p:blipFill>
        <p:spPr>
          <a:xfrm>
            <a:off x="3940664" y="1861564"/>
            <a:ext cx="1587582" cy="175904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5702" y="2105515"/>
            <a:ext cx="1269712" cy="1498677"/>
          </a:xfrm>
          <a:prstGeom prst="rect">
            <a:avLst/>
          </a:prstGeom>
        </p:spPr>
      </p:pic>
      <p:pic>
        <p:nvPicPr>
          <p:cNvPr id="24" name="Picture 23" descr="PredictiveLifecycle_CLR_GREEN.png"/>
          <p:cNvPicPr>
            <a:picLocks noChangeAspect="1"/>
          </p:cNvPicPr>
          <p:nvPr/>
        </p:nvPicPr>
        <p:blipFill>
          <a:blip r:embed="rId6"/>
          <a:stretch>
            <a:fillRect/>
          </a:stretch>
        </p:blipFill>
        <p:spPr>
          <a:xfrm>
            <a:off x="3637202" y="1787485"/>
            <a:ext cx="1441524" cy="1587582"/>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854" y="949339"/>
            <a:ext cx="1828888" cy="80637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741" y="949339"/>
            <a:ext cx="1833045" cy="80637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9131" y="2996685"/>
            <a:ext cx="1824732" cy="756495"/>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6392" y="2939536"/>
            <a:ext cx="2028403" cy="806373"/>
          </a:xfrm>
          <a:prstGeom prst="rect">
            <a:avLst/>
          </a:prstGeom>
        </p:spPr>
      </p:pic>
      <p:pic>
        <p:nvPicPr>
          <p:cNvPr id="25" name="Picture 24" descr="PredictiveLifecycle_INCISED_RING.png"/>
          <p:cNvPicPr>
            <a:picLocks noChangeAspect="1"/>
          </p:cNvPicPr>
          <p:nvPr/>
        </p:nvPicPr>
        <p:blipFill>
          <a:blip r:embed="rId11"/>
          <a:stretch>
            <a:fillRect/>
          </a:stretch>
        </p:blipFill>
        <p:spPr>
          <a:xfrm>
            <a:off x="3627389" y="1725038"/>
            <a:ext cx="1892397" cy="1892397"/>
          </a:xfrm>
          <a:prstGeom prst="rect">
            <a:avLst/>
          </a:prstGeom>
        </p:spPr>
      </p:pic>
      <p:pic>
        <p:nvPicPr>
          <p:cNvPr id="4" name="Picture 3" descr="PredictiveLifecycle_A1.png"/>
          <p:cNvPicPr>
            <a:picLocks noChangeAspect="1"/>
          </p:cNvPicPr>
          <p:nvPr/>
        </p:nvPicPr>
        <p:blipFill>
          <a:blip r:embed="rId12"/>
          <a:stretch>
            <a:fillRect/>
          </a:stretch>
        </p:blipFill>
        <p:spPr>
          <a:xfrm>
            <a:off x="3540078" y="601402"/>
            <a:ext cx="1835244" cy="1308167"/>
          </a:xfrm>
          <a:prstGeom prst="rect">
            <a:avLst/>
          </a:prstGeom>
        </p:spPr>
      </p:pic>
      <p:pic>
        <p:nvPicPr>
          <p:cNvPr id="5" name="Picture 4" descr="PredictiveLifecycle_A2.png"/>
          <p:cNvPicPr>
            <a:picLocks noChangeAspect="1"/>
          </p:cNvPicPr>
          <p:nvPr/>
        </p:nvPicPr>
        <p:blipFill>
          <a:blip r:embed="rId13"/>
          <a:stretch>
            <a:fillRect/>
          </a:stretch>
        </p:blipFill>
        <p:spPr>
          <a:xfrm>
            <a:off x="4902162" y="698458"/>
            <a:ext cx="1473276" cy="1638384"/>
          </a:xfrm>
          <a:prstGeom prst="rect">
            <a:avLst/>
          </a:prstGeom>
        </p:spPr>
      </p:pic>
      <p:pic>
        <p:nvPicPr>
          <p:cNvPr id="6" name="Picture 5" descr="PredictiveLifecycle_A3.png"/>
          <p:cNvPicPr>
            <a:picLocks noChangeAspect="1"/>
          </p:cNvPicPr>
          <p:nvPr/>
        </p:nvPicPr>
        <p:blipFill>
          <a:blip r:embed="rId14"/>
          <a:stretch>
            <a:fillRect/>
          </a:stretch>
        </p:blipFill>
        <p:spPr>
          <a:xfrm>
            <a:off x="5330791" y="1641384"/>
            <a:ext cx="1301817" cy="1835244"/>
          </a:xfrm>
          <a:prstGeom prst="rect">
            <a:avLst/>
          </a:prstGeom>
        </p:spPr>
      </p:pic>
      <p:pic>
        <p:nvPicPr>
          <p:cNvPr id="7" name="Picture 6" descr="PredictiveLifecycle_A4.png"/>
          <p:cNvPicPr>
            <a:picLocks noChangeAspect="1"/>
          </p:cNvPicPr>
          <p:nvPr/>
        </p:nvPicPr>
        <p:blipFill>
          <a:blip r:embed="rId15"/>
          <a:stretch>
            <a:fillRect/>
          </a:stretch>
        </p:blipFill>
        <p:spPr>
          <a:xfrm>
            <a:off x="4905332" y="2997162"/>
            <a:ext cx="1644735" cy="1473276"/>
          </a:xfrm>
          <a:prstGeom prst="rect">
            <a:avLst/>
          </a:prstGeom>
        </p:spPr>
      </p:pic>
      <p:pic>
        <p:nvPicPr>
          <p:cNvPr id="8" name="Picture 7" descr="PredictiveLifecycle_A5.png"/>
          <p:cNvPicPr>
            <a:picLocks noChangeAspect="1"/>
          </p:cNvPicPr>
          <p:nvPr/>
        </p:nvPicPr>
        <p:blipFill>
          <a:blip r:embed="rId16"/>
          <a:stretch>
            <a:fillRect/>
          </a:stretch>
        </p:blipFill>
        <p:spPr>
          <a:xfrm>
            <a:off x="2781262" y="3000332"/>
            <a:ext cx="1473276" cy="1644735"/>
          </a:xfrm>
          <a:prstGeom prst="rect">
            <a:avLst/>
          </a:prstGeom>
        </p:spPr>
      </p:pic>
      <p:pic>
        <p:nvPicPr>
          <p:cNvPr id="12" name="Picture 11" descr="PredictiveLifecycle_A7.png"/>
          <p:cNvPicPr>
            <a:picLocks noChangeAspect="1"/>
          </p:cNvPicPr>
          <p:nvPr/>
        </p:nvPicPr>
        <p:blipFill>
          <a:blip r:embed="rId17"/>
          <a:stretch>
            <a:fillRect/>
          </a:stretch>
        </p:blipFill>
        <p:spPr>
          <a:xfrm>
            <a:off x="2517741" y="1877648"/>
            <a:ext cx="1301817" cy="1835244"/>
          </a:xfrm>
          <a:prstGeom prst="rect">
            <a:avLst/>
          </a:prstGeom>
        </p:spPr>
      </p:pic>
      <p:pic>
        <p:nvPicPr>
          <p:cNvPr id="13" name="Picture 12" descr="PredictiveLifecycle_A8.png"/>
          <p:cNvPicPr>
            <a:picLocks noChangeAspect="1"/>
          </p:cNvPicPr>
          <p:nvPr/>
        </p:nvPicPr>
        <p:blipFill>
          <a:blip r:embed="rId18"/>
          <a:stretch>
            <a:fillRect/>
          </a:stretch>
        </p:blipFill>
        <p:spPr>
          <a:xfrm>
            <a:off x="2601552" y="877532"/>
            <a:ext cx="1644735" cy="1473276"/>
          </a:xfrm>
          <a:prstGeom prst="rect">
            <a:avLst/>
          </a:prstGeom>
        </p:spPr>
      </p:pic>
      <p:pic>
        <p:nvPicPr>
          <p:cNvPr id="15" name="Picture 14" descr="PredictiveLifecycle_A5.png"/>
          <p:cNvPicPr>
            <a:picLocks noChangeAspect="1"/>
          </p:cNvPicPr>
          <p:nvPr/>
        </p:nvPicPr>
        <p:blipFill>
          <a:blip r:embed="rId19"/>
          <a:stretch>
            <a:fillRect/>
          </a:stretch>
        </p:blipFill>
        <p:spPr>
          <a:xfrm>
            <a:off x="3775028" y="3422616"/>
            <a:ext cx="1835244" cy="1308167"/>
          </a:xfrm>
          <a:prstGeom prst="rect">
            <a:avLst/>
          </a:prstGeom>
        </p:spPr>
      </p:pic>
      <p:sp>
        <p:nvSpPr>
          <p:cNvPr id="26" name="TextBox 25"/>
          <p:cNvSpPr txBox="1"/>
          <p:nvPr/>
        </p:nvSpPr>
        <p:spPr>
          <a:xfrm>
            <a:off x="4130676" y="945060"/>
            <a:ext cx="1063624" cy="553998"/>
          </a:xfrm>
          <a:prstGeom prst="rect">
            <a:avLst/>
          </a:prstGeom>
          <a:noFill/>
        </p:spPr>
        <p:txBody>
          <a:bodyPr wrap="square" rtlCol="0" anchor="ctr">
            <a:spAutoFit/>
          </a:bodyPr>
          <a:lstStyle/>
          <a:p>
            <a:pPr algn="ctr"/>
            <a:r>
              <a:rPr lang="en-US" sz="1000" dirty="0" smtClean="0">
                <a:solidFill>
                  <a:schemeClr val="bg1"/>
                </a:solidFill>
                <a:latin typeface="Arial"/>
                <a:cs typeface="Arial"/>
              </a:rPr>
              <a:t>IDENTIFY /</a:t>
            </a:r>
          </a:p>
          <a:p>
            <a:pPr algn="ctr"/>
            <a:r>
              <a:rPr lang="en-US" sz="1000" dirty="0" smtClean="0">
                <a:solidFill>
                  <a:schemeClr val="bg1"/>
                </a:solidFill>
                <a:latin typeface="Arial"/>
                <a:cs typeface="Arial"/>
              </a:rPr>
              <a:t>FORMULATE</a:t>
            </a:r>
          </a:p>
          <a:p>
            <a:pPr algn="ctr"/>
            <a:r>
              <a:rPr lang="en-US" sz="1000" dirty="0" smtClean="0">
                <a:solidFill>
                  <a:schemeClr val="bg1"/>
                </a:solidFill>
                <a:latin typeface="Arial"/>
                <a:cs typeface="Arial"/>
              </a:rPr>
              <a:t>PROBLEM</a:t>
            </a:r>
            <a:endParaRPr lang="en-US" sz="1000" dirty="0">
              <a:solidFill>
                <a:schemeClr val="bg1"/>
              </a:solidFill>
              <a:latin typeface="Arial"/>
              <a:cs typeface="Arial"/>
            </a:endParaRPr>
          </a:p>
        </p:txBody>
      </p:sp>
      <p:sp>
        <p:nvSpPr>
          <p:cNvPr id="27" name="TextBox 26"/>
          <p:cNvSpPr txBox="1"/>
          <p:nvPr/>
        </p:nvSpPr>
        <p:spPr>
          <a:xfrm>
            <a:off x="5045076" y="1479204"/>
            <a:ext cx="1203324" cy="400110"/>
          </a:xfrm>
          <a:prstGeom prst="rect">
            <a:avLst/>
          </a:prstGeom>
          <a:noFill/>
        </p:spPr>
        <p:txBody>
          <a:bodyPr wrap="square" rtlCol="0" anchor="ctr">
            <a:spAutoFit/>
          </a:bodyPr>
          <a:lstStyle/>
          <a:p>
            <a:pPr algn="ctr"/>
            <a:r>
              <a:rPr lang="en-US" sz="1000" dirty="0" smtClean="0">
                <a:solidFill>
                  <a:schemeClr val="bg1"/>
                </a:solidFill>
                <a:latin typeface="Arial"/>
                <a:cs typeface="Arial"/>
              </a:rPr>
              <a:t>DATA</a:t>
            </a:r>
          </a:p>
          <a:p>
            <a:pPr algn="ctr"/>
            <a:r>
              <a:rPr lang="en-US" sz="1000" dirty="0" smtClean="0">
                <a:solidFill>
                  <a:schemeClr val="bg1"/>
                </a:solidFill>
                <a:latin typeface="Arial"/>
                <a:cs typeface="Arial"/>
              </a:rPr>
              <a:t>PREPARATION</a:t>
            </a:r>
            <a:endParaRPr lang="en-US" sz="1000" dirty="0">
              <a:solidFill>
                <a:schemeClr val="bg1"/>
              </a:solidFill>
              <a:latin typeface="Arial"/>
              <a:cs typeface="Arial"/>
            </a:endParaRPr>
          </a:p>
        </p:txBody>
      </p:sp>
      <p:sp>
        <p:nvSpPr>
          <p:cNvPr id="28" name="TextBox 27"/>
          <p:cNvSpPr txBox="1"/>
          <p:nvPr/>
        </p:nvSpPr>
        <p:spPr>
          <a:xfrm>
            <a:off x="5483226" y="2603154"/>
            <a:ext cx="1152524" cy="400110"/>
          </a:xfrm>
          <a:prstGeom prst="rect">
            <a:avLst/>
          </a:prstGeom>
          <a:noFill/>
        </p:spPr>
        <p:txBody>
          <a:bodyPr wrap="square" rtlCol="0" anchor="ctr">
            <a:spAutoFit/>
          </a:bodyPr>
          <a:lstStyle/>
          <a:p>
            <a:pPr algn="ctr"/>
            <a:r>
              <a:rPr lang="en-US" sz="1000" dirty="0" smtClean="0">
                <a:solidFill>
                  <a:schemeClr val="bg1"/>
                </a:solidFill>
                <a:latin typeface="Arial"/>
                <a:cs typeface="Arial"/>
              </a:rPr>
              <a:t>DATA</a:t>
            </a:r>
          </a:p>
          <a:p>
            <a:pPr algn="ctr"/>
            <a:r>
              <a:rPr lang="en-US" sz="1000" dirty="0" smtClean="0">
                <a:solidFill>
                  <a:schemeClr val="bg1"/>
                </a:solidFill>
                <a:latin typeface="Arial"/>
                <a:cs typeface="Arial"/>
              </a:rPr>
              <a:t>EXPLORATION</a:t>
            </a:r>
            <a:endParaRPr lang="en-US" sz="1000" dirty="0">
              <a:solidFill>
                <a:schemeClr val="bg1"/>
              </a:solidFill>
              <a:latin typeface="Arial"/>
              <a:cs typeface="Arial"/>
            </a:endParaRPr>
          </a:p>
        </p:txBody>
      </p:sp>
      <p:sp>
        <p:nvSpPr>
          <p:cNvPr id="29" name="TextBox 28"/>
          <p:cNvSpPr txBox="1"/>
          <p:nvPr/>
        </p:nvSpPr>
        <p:spPr>
          <a:xfrm>
            <a:off x="5032376" y="3631854"/>
            <a:ext cx="1127124" cy="400110"/>
          </a:xfrm>
          <a:prstGeom prst="rect">
            <a:avLst/>
          </a:prstGeom>
          <a:noFill/>
        </p:spPr>
        <p:txBody>
          <a:bodyPr wrap="square" rtlCol="0" anchor="ctr">
            <a:spAutoFit/>
          </a:bodyPr>
          <a:lstStyle/>
          <a:p>
            <a:pPr algn="ctr"/>
            <a:r>
              <a:rPr lang="en-US" sz="1000" dirty="0" smtClean="0">
                <a:solidFill>
                  <a:schemeClr val="bg1"/>
                </a:solidFill>
                <a:latin typeface="Arial"/>
                <a:cs typeface="Arial"/>
              </a:rPr>
              <a:t>TRANSFORM</a:t>
            </a:r>
          </a:p>
          <a:p>
            <a:pPr algn="ctr"/>
            <a:r>
              <a:rPr lang="en-US" sz="1000" dirty="0" smtClean="0">
                <a:solidFill>
                  <a:schemeClr val="bg1"/>
                </a:solidFill>
                <a:latin typeface="Arial"/>
                <a:cs typeface="Arial"/>
              </a:rPr>
              <a:t>&amp; SELECT</a:t>
            </a:r>
            <a:endParaRPr lang="en-US" sz="1000" dirty="0">
              <a:solidFill>
                <a:schemeClr val="bg1"/>
              </a:solidFill>
              <a:latin typeface="Arial"/>
              <a:cs typeface="Arial"/>
            </a:endParaRPr>
          </a:p>
        </p:txBody>
      </p:sp>
      <p:sp>
        <p:nvSpPr>
          <p:cNvPr id="30" name="TextBox 29"/>
          <p:cNvSpPr txBox="1"/>
          <p:nvPr/>
        </p:nvSpPr>
        <p:spPr>
          <a:xfrm>
            <a:off x="3978276" y="3981104"/>
            <a:ext cx="1012824" cy="400110"/>
          </a:xfrm>
          <a:prstGeom prst="rect">
            <a:avLst/>
          </a:prstGeom>
          <a:noFill/>
        </p:spPr>
        <p:txBody>
          <a:bodyPr wrap="square" rtlCol="0" anchor="ctr">
            <a:spAutoFit/>
          </a:bodyPr>
          <a:lstStyle/>
          <a:p>
            <a:pPr algn="ctr"/>
            <a:r>
              <a:rPr lang="en-US" sz="1000" dirty="0" smtClean="0">
                <a:solidFill>
                  <a:schemeClr val="bg1"/>
                </a:solidFill>
                <a:latin typeface="Arial"/>
                <a:cs typeface="Arial"/>
              </a:rPr>
              <a:t>BUILD</a:t>
            </a:r>
          </a:p>
          <a:p>
            <a:pPr algn="ctr"/>
            <a:r>
              <a:rPr lang="en-US" sz="1000" dirty="0" smtClean="0">
                <a:solidFill>
                  <a:schemeClr val="bg1"/>
                </a:solidFill>
                <a:latin typeface="Arial"/>
                <a:cs typeface="Arial"/>
              </a:rPr>
              <a:t>MODEL</a:t>
            </a:r>
            <a:endParaRPr lang="en-US" sz="1000" dirty="0">
              <a:solidFill>
                <a:schemeClr val="bg1"/>
              </a:solidFill>
              <a:latin typeface="Arial"/>
              <a:cs typeface="Arial"/>
            </a:endParaRPr>
          </a:p>
        </p:txBody>
      </p:sp>
      <p:sp>
        <p:nvSpPr>
          <p:cNvPr id="31" name="TextBox 30"/>
          <p:cNvSpPr txBox="1"/>
          <p:nvPr/>
        </p:nvSpPr>
        <p:spPr>
          <a:xfrm>
            <a:off x="2955926" y="3435004"/>
            <a:ext cx="1012824" cy="400110"/>
          </a:xfrm>
          <a:prstGeom prst="rect">
            <a:avLst/>
          </a:prstGeom>
          <a:noFill/>
        </p:spPr>
        <p:txBody>
          <a:bodyPr wrap="square" rtlCol="0" anchor="ctr">
            <a:spAutoFit/>
          </a:bodyPr>
          <a:lstStyle/>
          <a:p>
            <a:pPr algn="ctr"/>
            <a:r>
              <a:rPr lang="en-US" sz="1000" dirty="0" smtClean="0">
                <a:solidFill>
                  <a:schemeClr val="bg1"/>
                </a:solidFill>
                <a:latin typeface="Arial"/>
                <a:cs typeface="Arial"/>
              </a:rPr>
              <a:t>VALIDATE</a:t>
            </a:r>
          </a:p>
          <a:p>
            <a:pPr algn="ctr"/>
            <a:r>
              <a:rPr lang="en-US" sz="1000" dirty="0" smtClean="0">
                <a:solidFill>
                  <a:schemeClr val="bg1"/>
                </a:solidFill>
                <a:latin typeface="Arial"/>
                <a:cs typeface="Arial"/>
              </a:rPr>
              <a:t>MODEL</a:t>
            </a:r>
            <a:endParaRPr lang="en-US" sz="1000" dirty="0">
              <a:solidFill>
                <a:schemeClr val="bg1"/>
              </a:solidFill>
              <a:latin typeface="Arial"/>
              <a:cs typeface="Arial"/>
            </a:endParaRPr>
          </a:p>
        </p:txBody>
      </p:sp>
      <p:sp>
        <p:nvSpPr>
          <p:cNvPr id="33" name="TextBox 32"/>
          <p:cNvSpPr txBox="1"/>
          <p:nvPr/>
        </p:nvSpPr>
        <p:spPr>
          <a:xfrm>
            <a:off x="2574926" y="2406304"/>
            <a:ext cx="1012824" cy="400110"/>
          </a:xfrm>
          <a:prstGeom prst="rect">
            <a:avLst/>
          </a:prstGeom>
          <a:noFill/>
        </p:spPr>
        <p:txBody>
          <a:bodyPr wrap="square" rtlCol="0" anchor="ctr">
            <a:spAutoFit/>
          </a:bodyPr>
          <a:lstStyle/>
          <a:p>
            <a:pPr algn="ctr"/>
            <a:r>
              <a:rPr lang="en-US" sz="1000" dirty="0" smtClean="0">
                <a:solidFill>
                  <a:schemeClr val="bg1"/>
                </a:solidFill>
                <a:latin typeface="Arial"/>
                <a:cs typeface="Arial"/>
              </a:rPr>
              <a:t>DEPLOY</a:t>
            </a:r>
          </a:p>
          <a:p>
            <a:pPr algn="ctr"/>
            <a:r>
              <a:rPr lang="en-US" sz="1000" dirty="0" smtClean="0">
                <a:solidFill>
                  <a:schemeClr val="bg1"/>
                </a:solidFill>
                <a:latin typeface="Arial"/>
                <a:cs typeface="Arial"/>
              </a:rPr>
              <a:t>MODEL</a:t>
            </a:r>
            <a:endParaRPr lang="en-US" sz="1000" dirty="0">
              <a:solidFill>
                <a:schemeClr val="bg1"/>
              </a:solidFill>
              <a:latin typeface="Arial"/>
              <a:cs typeface="Arial"/>
            </a:endParaRPr>
          </a:p>
        </p:txBody>
      </p:sp>
      <p:sp>
        <p:nvSpPr>
          <p:cNvPr id="34" name="TextBox 33"/>
          <p:cNvSpPr txBox="1"/>
          <p:nvPr/>
        </p:nvSpPr>
        <p:spPr>
          <a:xfrm>
            <a:off x="3063876" y="1313360"/>
            <a:ext cx="1012824" cy="553998"/>
          </a:xfrm>
          <a:prstGeom prst="rect">
            <a:avLst/>
          </a:prstGeom>
          <a:noFill/>
        </p:spPr>
        <p:txBody>
          <a:bodyPr wrap="square" rtlCol="0" anchor="ctr">
            <a:spAutoFit/>
          </a:bodyPr>
          <a:lstStyle/>
          <a:p>
            <a:pPr algn="ctr"/>
            <a:r>
              <a:rPr lang="en-US" sz="1000" dirty="0" smtClean="0">
                <a:solidFill>
                  <a:schemeClr val="bg1"/>
                </a:solidFill>
                <a:latin typeface="Arial"/>
                <a:cs typeface="Arial"/>
              </a:rPr>
              <a:t>EVALUATE /</a:t>
            </a:r>
          </a:p>
          <a:p>
            <a:pPr algn="ctr"/>
            <a:r>
              <a:rPr lang="en-US" sz="1000" dirty="0" smtClean="0">
                <a:solidFill>
                  <a:schemeClr val="bg1"/>
                </a:solidFill>
                <a:latin typeface="Arial"/>
                <a:cs typeface="Arial"/>
              </a:rPr>
              <a:t>MONITOR</a:t>
            </a:r>
          </a:p>
          <a:p>
            <a:pPr algn="ctr"/>
            <a:r>
              <a:rPr lang="en-US" sz="1000" dirty="0" smtClean="0">
                <a:solidFill>
                  <a:schemeClr val="bg1"/>
                </a:solidFill>
                <a:latin typeface="Arial"/>
                <a:cs typeface="Arial"/>
              </a:rPr>
              <a:t>RESULTS</a:t>
            </a:r>
            <a:endParaRPr lang="en-US" sz="1000" dirty="0">
              <a:solidFill>
                <a:schemeClr val="bg1"/>
              </a:solidFill>
              <a:latin typeface="Arial"/>
              <a:cs typeface="Arial"/>
            </a:endParaRPr>
          </a:p>
        </p:txBody>
      </p:sp>
      <p:sp>
        <p:nvSpPr>
          <p:cNvPr id="35" name="TextBox 34"/>
          <p:cNvSpPr txBox="1"/>
          <p:nvPr/>
        </p:nvSpPr>
        <p:spPr>
          <a:xfrm>
            <a:off x="377826" y="1703027"/>
            <a:ext cx="2111374" cy="600164"/>
          </a:xfrm>
          <a:prstGeom prst="rect">
            <a:avLst/>
          </a:prstGeom>
          <a:noFill/>
        </p:spPr>
        <p:txBody>
          <a:bodyPr wrap="square" rtlCol="0" anchor="ctr">
            <a:spAutoFit/>
          </a:bodyPr>
          <a:lstStyle/>
          <a:p>
            <a:r>
              <a:rPr lang="en-US" sz="1100" dirty="0" smtClean="0">
                <a:solidFill>
                  <a:schemeClr val="accent2"/>
                </a:solidFill>
                <a:latin typeface="Arial"/>
                <a:cs typeface="Arial"/>
              </a:rPr>
              <a:t>Domain Expert</a:t>
            </a:r>
          </a:p>
          <a:p>
            <a:r>
              <a:rPr lang="en-US" sz="1100" dirty="0" smtClean="0">
                <a:solidFill>
                  <a:schemeClr val="accent2"/>
                </a:solidFill>
                <a:latin typeface="Arial"/>
                <a:cs typeface="Arial"/>
              </a:rPr>
              <a:t>Makes Decisions</a:t>
            </a:r>
          </a:p>
          <a:p>
            <a:r>
              <a:rPr lang="en-US" sz="1100" dirty="0" smtClean="0">
                <a:solidFill>
                  <a:schemeClr val="accent2"/>
                </a:solidFill>
                <a:latin typeface="Arial"/>
                <a:cs typeface="Arial"/>
              </a:rPr>
              <a:t>Evaluates Processes and ROI</a:t>
            </a:r>
            <a:endParaRPr lang="en-US" sz="1100" dirty="0">
              <a:solidFill>
                <a:schemeClr val="accent2"/>
              </a:solidFill>
              <a:latin typeface="Arial"/>
              <a:cs typeface="Arial"/>
            </a:endParaRPr>
          </a:p>
        </p:txBody>
      </p:sp>
      <p:sp>
        <p:nvSpPr>
          <p:cNvPr id="36" name="TextBox 35"/>
          <p:cNvSpPr txBox="1"/>
          <p:nvPr/>
        </p:nvSpPr>
        <p:spPr>
          <a:xfrm>
            <a:off x="377826" y="1198088"/>
            <a:ext cx="1139824" cy="492443"/>
          </a:xfrm>
          <a:prstGeom prst="rect">
            <a:avLst/>
          </a:prstGeom>
          <a:noFill/>
        </p:spPr>
        <p:txBody>
          <a:bodyPr wrap="square" rtlCol="0" anchor="ctr">
            <a:spAutoFit/>
          </a:bodyPr>
          <a:lstStyle/>
          <a:p>
            <a:r>
              <a:rPr lang="en-US" sz="1300" dirty="0" smtClean="0">
                <a:solidFill>
                  <a:srgbClr val="F6BB00"/>
                </a:solidFill>
                <a:latin typeface="Arial"/>
                <a:cs typeface="Arial"/>
              </a:rPr>
              <a:t>BUSINESS</a:t>
            </a:r>
          </a:p>
          <a:p>
            <a:r>
              <a:rPr lang="en-US" sz="1300" dirty="0" smtClean="0">
                <a:solidFill>
                  <a:srgbClr val="F6BB00"/>
                </a:solidFill>
                <a:latin typeface="Arial"/>
                <a:cs typeface="Arial"/>
              </a:rPr>
              <a:t>MANAGER</a:t>
            </a:r>
            <a:endParaRPr lang="en-US" sz="1300" dirty="0">
              <a:solidFill>
                <a:srgbClr val="F6BB00"/>
              </a:solidFill>
              <a:latin typeface="Arial"/>
              <a:cs typeface="Arial"/>
            </a:endParaRPr>
          </a:p>
        </p:txBody>
      </p:sp>
      <p:sp>
        <p:nvSpPr>
          <p:cNvPr id="38" name="TextBox 37"/>
          <p:cNvSpPr txBox="1"/>
          <p:nvPr/>
        </p:nvSpPr>
        <p:spPr>
          <a:xfrm>
            <a:off x="377826" y="3732939"/>
            <a:ext cx="2111374" cy="769441"/>
          </a:xfrm>
          <a:prstGeom prst="rect">
            <a:avLst/>
          </a:prstGeom>
          <a:noFill/>
        </p:spPr>
        <p:txBody>
          <a:bodyPr wrap="square" rtlCol="0" anchor="ctr">
            <a:spAutoFit/>
          </a:bodyPr>
          <a:lstStyle/>
          <a:p>
            <a:r>
              <a:rPr lang="en-US" sz="1100" dirty="0" smtClean="0">
                <a:solidFill>
                  <a:schemeClr val="accent2"/>
                </a:solidFill>
                <a:latin typeface="Arial"/>
                <a:cs typeface="Arial"/>
              </a:rPr>
              <a:t>Model Validation</a:t>
            </a:r>
          </a:p>
          <a:p>
            <a:r>
              <a:rPr lang="en-US" sz="1100" dirty="0" smtClean="0">
                <a:solidFill>
                  <a:schemeClr val="accent2"/>
                </a:solidFill>
                <a:latin typeface="Arial"/>
                <a:cs typeface="Arial"/>
              </a:rPr>
              <a:t>Model Deployment</a:t>
            </a:r>
          </a:p>
          <a:p>
            <a:r>
              <a:rPr lang="en-US" sz="1100" dirty="0" smtClean="0">
                <a:solidFill>
                  <a:schemeClr val="accent2"/>
                </a:solidFill>
                <a:latin typeface="Arial"/>
                <a:cs typeface="Arial"/>
              </a:rPr>
              <a:t>Model Monitoring </a:t>
            </a:r>
          </a:p>
          <a:p>
            <a:r>
              <a:rPr lang="en-US" sz="1100" dirty="0" smtClean="0">
                <a:solidFill>
                  <a:schemeClr val="accent2"/>
                </a:solidFill>
                <a:latin typeface="Arial"/>
                <a:cs typeface="Arial"/>
              </a:rPr>
              <a:t>Data Preparation</a:t>
            </a:r>
            <a:endParaRPr lang="en-US" sz="1100" dirty="0">
              <a:solidFill>
                <a:schemeClr val="accent2"/>
              </a:solidFill>
              <a:latin typeface="Arial"/>
              <a:cs typeface="Arial"/>
            </a:endParaRPr>
          </a:p>
        </p:txBody>
      </p:sp>
      <p:sp>
        <p:nvSpPr>
          <p:cNvPr id="39" name="TextBox 38"/>
          <p:cNvSpPr txBox="1"/>
          <p:nvPr/>
        </p:nvSpPr>
        <p:spPr>
          <a:xfrm>
            <a:off x="377826" y="3236439"/>
            <a:ext cx="1450974" cy="492443"/>
          </a:xfrm>
          <a:prstGeom prst="rect">
            <a:avLst/>
          </a:prstGeom>
          <a:noFill/>
        </p:spPr>
        <p:txBody>
          <a:bodyPr wrap="square" rtlCol="0" anchor="ctr">
            <a:spAutoFit/>
          </a:bodyPr>
          <a:lstStyle/>
          <a:p>
            <a:r>
              <a:rPr lang="en-US" sz="1300" dirty="0" smtClean="0">
                <a:solidFill>
                  <a:srgbClr val="31C26D"/>
                </a:solidFill>
                <a:latin typeface="Arial"/>
                <a:cs typeface="Arial"/>
              </a:rPr>
              <a:t>IT / SYSTEMS MANAGEMENT</a:t>
            </a:r>
            <a:endParaRPr lang="en-US" sz="1300" dirty="0">
              <a:solidFill>
                <a:srgbClr val="31C26D"/>
              </a:solidFill>
              <a:latin typeface="Arial"/>
              <a:cs typeface="Arial"/>
            </a:endParaRPr>
          </a:p>
        </p:txBody>
      </p:sp>
      <p:sp>
        <p:nvSpPr>
          <p:cNvPr id="40" name="TextBox 39"/>
          <p:cNvSpPr txBox="1"/>
          <p:nvPr/>
        </p:nvSpPr>
        <p:spPr>
          <a:xfrm>
            <a:off x="6778626" y="1703027"/>
            <a:ext cx="2111374" cy="600164"/>
          </a:xfrm>
          <a:prstGeom prst="rect">
            <a:avLst/>
          </a:prstGeom>
          <a:noFill/>
        </p:spPr>
        <p:txBody>
          <a:bodyPr wrap="square" rtlCol="0" anchor="ctr">
            <a:spAutoFit/>
          </a:bodyPr>
          <a:lstStyle/>
          <a:p>
            <a:r>
              <a:rPr lang="en-US" sz="1100" dirty="0" smtClean="0">
                <a:solidFill>
                  <a:schemeClr val="accent2"/>
                </a:solidFill>
                <a:latin typeface="Arial"/>
                <a:cs typeface="Arial"/>
              </a:rPr>
              <a:t>Data Exploration</a:t>
            </a:r>
          </a:p>
          <a:p>
            <a:r>
              <a:rPr lang="en-US" sz="1100" dirty="0" smtClean="0">
                <a:solidFill>
                  <a:schemeClr val="accent2"/>
                </a:solidFill>
                <a:latin typeface="Arial"/>
                <a:cs typeface="Arial"/>
              </a:rPr>
              <a:t>Data Visualization</a:t>
            </a:r>
          </a:p>
          <a:p>
            <a:r>
              <a:rPr lang="en-US" sz="1100" dirty="0" smtClean="0">
                <a:solidFill>
                  <a:schemeClr val="accent2"/>
                </a:solidFill>
                <a:latin typeface="Arial"/>
                <a:cs typeface="Arial"/>
              </a:rPr>
              <a:t>Report Creation</a:t>
            </a:r>
            <a:endParaRPr lang="en-US" sz="1100" dirty="0">
              <a:solidFill>
                <a:schemeClr val="accent2"/>
              </a:solidFill>
              <a:latin typeface="Arial"/>
              <a:cs typeface="Arial"/>
            </a:endParaRPr>
          </a:p>
        </p:txBody>
      </p:sp>
      <p:sp>
        <p:nvSpPr>
          <p:cNvPr id="41" name="TextBox 40"/>
          <p:cNvSpPr txBox="1"/>
          <p:nvPr/>
        </p:nvSpPr>
        <p:spPr>
          <a:xfrm>
            <a:off x="6778626" y="1198088"/>
            <a:ext cx="1139824" cy="492443"/>
          </a:xfrm>
          <a:prstGeom prst="rect">
            <a:avLst/>
          </a:prstGeom>
          <a:noFill/>
        </p:spPr>
        <p:txBody>
          <a:bodyPr wrap="square" rtlCol="0" anchor="ctr">
            <a:spAutoFit/>
          </a:bodyPr>
          <a:lstStyle/>
          <a:p>
            <a:r>
              <a:rPr lang="en-US" sz="1300" dirty="0" smtClean="0">
                <a:solidFill>
                  <a:srgbClr val="60B5FB"/>
                </a:solidFill>
                <a:latin typeface="Arial"/>
                <a:cs typeface="Arial"/>
              </a:rPr>
              <a:t>BUSINESS</a:t>
            </a:r>
          </a:p>
          <a:p>
            <a:r>
              <a:rPr lang="en-US" sz="1300" dirty="0" smtClean="0">
                <a:solidFill>
                  <a:srgbClr val="60B5FB"/>
                </a:solidFill>
                <a:latin typeface="Arial"/>
                <a:cs typeface="Arial"/>
              </a:rPr>
              <a:t>ANALYST</a:t>
            </a:r>
            <a:endParaRPr lang="en-US" sz="1300" dirty="0">
              <a:solidFill>
                <a:srgbClr val="60B5FB"/>
              </a:solidFill>
              <a:latin typeface="Arial"/>
              <a:cs typeface="Arial"/>
            </a:endParaRPr>
          </a:p>
        </p:txBody>
      </p:sp>
      <p:sp>
        <p:nvSpPr>
          <p:cNvPr id="42" name="TextBox 41"/>
          <p:cNvSpPr txBox="1"/>
          <p:nvPr/>
        </p:nvSpPr>
        <p:spPr>
          <a:xfrm>
            <a:off x="6778626" y="3732939"/>
            <a:ext cx="2111374" cy="600164"/>
          </a:xfrm>
          <a:prstGeom prst="rect">
            <a:avLst/>
          </a:prstGeom>
          <a:noFill/>
        </p:spPr>
        <p:txBody>
          <a:bodyPr wrap="square" rtlCol="0" anchor="ctr">
            <a:spAutoFit/>
          </a:bodyPr>
          <a:lstStyle/>
          <a:p>
            <a:r>
              <a:rPr lang="en-US" sz="1100" dirty="0" smtClean="0">
                <a:solidFill>
                  <a:schemeClr val="accent2"/>
                </a:solidFill>
                <a:latin typeface="Arial"/>
                <a:cs typeface="Arial"/>
              </a:rPr>
              <a:t>Exploratory Analysis</a:t>
            </a:r>
          </a:p>
          <a:p>
            <a:r>
              <a:rPr lang="en-US" sz="1100" dirty="0" smtClean="0">
                <a:solidFill>
                  <a:schemeClr val="accent2"/>
                </a:solidFill>
                <a:latin typeface="Arial"/>
                <a:cs typeface="Arial"/>
              </a:rPr>
              <a:t>Descriptive Segmentation</a:t>
            </a:r>
          </a:p>
          <a:p>
            <a:r>
              <a:rPr lang="en-US" sz="1100" dirty="0" smtClean="0">
                <a:solidFill>
                  <a:schemeClr val="accent2"/>
                </a:solidFill>
                <a:latin typeface="Arial"/>
                <a:cs typeface="Arial"/>
              </a:rPr>
              <a:t>Predictive Modeling</a:t>
            </a:r>
          </a:p>
        </p:txBody>
      </p:sp>
      <p:sp>
        <p:nvSpPr>
          <p:cNvPr id="43" name="TextBox 42"/>
          <p:cNvSpPr txBox="1"/>
          <p:nvPr/>
        </p:nvSpPr>
        <p:spPr>
          <a:xfrm>
            <a:off x="6778626" y="3236439"/>
            <a:ext cx="1450974" cy="492443"/>
          </a:xfrm>
          <a:prstGeom prst="rect">
            <a:avLst/>
          </a:prstGeom>
          <a:noFill/>
        </p:spPr>
        <p:txBody>
          <a:bodyPr wrap="square" rtlCol="0" anchor="ctr">
            <a:spAutoFit/>
          </a:bodyPr>
          <a:lstStyle/>
          <a:p>
            <a:r>
              <a:rPr lang="en-US" sz="1300" dirty="0" smtClean="0">
                <a:solidFill>
                  <a:srgbClr val="9589F3"/>
                </a:solidFill>
                <a:latin typeface="Arial"/>
                <a:cs typeface="Arial"/>
              </a:rPr>
              <a:t>DATA  MINER /</a:t>
            </a:r>
          </a:p>
          <a:p>
            <a:r>
              <a:rPr lang="en-US" sz="1300" dirty="0" smtClean="0">
                <a:solidFill>
                  <a:srgbClr val="9589F3"/>
                </a:solidFill>
                <a:latin typeface="Arial"/>
                <a:cs typeface="Arial"/>
              </a:rPr>
              <a:t>STATISTICIAN</a:t>
            </a:r>
            <a:endParaRPr lang="en-US" sz="1300" dirty="0">
              <a:solidFill>
                <a:srgbClr val="9589F3"/>
              </a:solidFill>
              <a:latin typeface="Arial"/>
              <a:cs typeface="Arial"/>
            </a:endParaRPr>
          </a:p>
        </p:txBody>
      </p:sp>
      <p:sp>
        <p:nvSpPr>
          <p:cNvPr id="16" name="TextBox 15"/>
          <p:cNvSpPr txBox="1"/>
          <p:nvPr/>
        </p:nvSpPr>
        <p:spPr>
          <a:xfrm>
            <a:off x="381414" y="312977"/>
            <a:ext cx="4189545" cy="307777"/>
          </a:xfrm>
          <a:prstGeom prst="rect">
            <a:avLst/>
          </a:prstGeom>
          <a:noFill/>
        </p:spPr>
        <p:txBody>
          <a:bodyPr wrap="square" rtlCol="0">
            <a:spAutoFit/>
          </a:bodyPr>
          <a:lstStyle/>
          <a:p>
            <a:r>
              <a:rPr lang="en-US" b="1" dirty="0" smtClean="0">
                <a:solidFill>
                  <a:schemeClr val="accent3"/>
                </a:solidFill>
                <a:latin typeface="Arial"/>
                <a:cs typeface="Arial"/>
              </a:rPr>
              <a:t>THE ANALYTICS LIFECYCLE</a:t>
            </a:r>
            <a:endParaRPr lang="en-US" sz="1400" b="1" dirty="0">
              <a:solidFill>
                <a:schemeClr val="accent3"/>
              </a:solidFill>
              <a:latin typeface="Arial"/>
              <a:cs typeface="Arial"/>
            </a:endParaRPr>
          </a:p>
        </p:txBody>
      </p:sp>
    </p:spTree>
    <p:extLst>
      <p:ext uri="{BB962C8B-B14F-4D97-AF65-F5344CB8AC3E}">
        <p14:creationId xmlns:p14="http://schemas.microsoft.com/office/powerpoint/2010/main" val="258625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Left)">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childTnLst>
                                </p:cTn>
                              </p:par>
                            </p:childTnLst>
                          </p:cTn>
                        </p:par>
                        <p:par>
                          <p:cTn id="15" fill="hold">
                            <p:stCondLst>
                              <p:cond delay="16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grpId="0" nodeType="withEffect">
                                  <p:stCondLst>
                                    <p:cond delay="10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childTnLst>
                                </p:cTn>
                              </p:par>
                            </p:childTnLst>
                          </p:cTn>
                        </p:par>
                        <p:par>
                          <p:cTn id="22" fill="hold">
                            <p:stCondLst>
                              <p:cond delay="27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childTnLst>
                                </p:cTn>
                              </p:par>
                            </p:childTnLst>
                          </p:cTn>
                        </p:par>
                        <p:par>
                          <p:cTn id="29" fill="hold">
                            <p:stCondLst>
                              <p:cond delay="38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par>
                                <p:cTn id="33" presetID="10" presetClass="entr" presetSubtype="0" fill="hold" grpId="0" nodeType="withEffect">
                                  <p:stCondLst>
                                    <p:cond delay="10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childTnLst>
                                </p:cTn>
                              </p:par>
                            </p:childTnLst>
                          </p:cTn>
                        </p:par>
                        <p:par>
                          <p:cTn id="36" fill="hold">
                            <p:stCondLst>
                              <p:cond delay="49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childTnLst>
                                </p:cTn>
                              </p:par>
                              <p:par>
                                <p:cTn id="40" presetID="10" presetClass="entr" presetSubtype="0" fill="hold" grpId="0" nodeType="withEffect">
                                  <p:stCondLst>
                                    <p:cond delay="12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childTnLst>
                                </p:cTn>
                              </p:par>
                            </p:childTnLst>
                          </p:cTn>
                        </p:par>
                        <p:par>
                          <p:cTn id="43" fill="hold">
                            <p:stCondLst>
                              <p:cond delay="6020"/>
                            </p:stCondLst>
                            <p:childTnLst>
                              <p:par>
                                <p:cTn id="44" presetID="10"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childTnLst>
                                </p:cTn>
                              </p:par>
                              <p:par>
                                <p:cTn id="47" presetID="10" presetClass="entr" presetSubtype="0" fill="hold" grpId="0" nodeType="withEffect">
                                  <p:stCondLst>
                                    <p:cond delay="10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childTnLst>
                                </p:cTn>
                              </p:par>
                            </p:childTnLst>
                          </p:cTn>
                        </p:par>
                        <p:par>
                          <p:cTn id="50" fill="hold">
                            <p:stCondLst>
                              <p:cond delay="7120"/>
                            </p:stCondLst>
                            <p:childTnLst>
                              <p:par>
                                <p:cTn id="51" presetID="10"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childTnLst>
                                </p:cTn>
                              </p:par>
                            </p:childTnLst>
                          </p:cTn>
                        </p:par>
                        <p:par>
                          <p:cTn id="57" fill="hold">
                            <p:stCondLst>
                              <p:cond delay="8220"/>
                            </p:stCondLst>
                            <p:childTnLst>
                              <p:par>
                                <p:cTn id="58" presetID="10" presetClass="entr" presetSubtype="0"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childTnLst>
                                </p:cTn>
                              </p:par>
                              <p:par>
                                <p:cTn id="61" presetID="10" presetClass="entr" presetSubtype="0" fill="hold" grpId="0" nodeType="withEffect">
                                  <p:stCondLst>
                                    <p:cond delay="10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10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childTnLst>
                                </p:cTn>
                              </p:par>
                              <p:par>
                                <p:cTn id="69" presetID="10" presetClass="entr" presetSubtype="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10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childTnLst>
                                </p:cTn>
                              </p:par>
                              <p:par>
                                <p:cTn id="83" presetID="10" presetClass="entr" presetSubtype="0"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1000"/>
                                        <p:tgtEl>
                                          <p:spTgt spid="2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1000"/>
                                        <p:tgtEl>
                                          <p:spTgt spid="40"/>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childTnLst>
                                </p:cTn>
                              </p:par>
                              <p:par>
                                <p:cTn id="97" presetID="10" presetClass="entr" presetSubtype="0" fill="hold" nodeType="with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1000"/>
                                        <p:tgtEl>
                                          <p:spTgt spid="2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1000"/>
                                        <p:tgtEl>
                                          <p:spTgt spid="4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1000"/>
                                        <p:tgtEl>
                                          <p:spTgt spid="4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fade">
                                      <p:cBhvr>
                                        <p:cTn id="110" dur="1000"/>
                                        <p:tgtEl>
                                          <p:spTgt spid="23"/>
                                        </p:tgtEl>
                                      </p:cBhvr>
                                    </p:animEffect>
                                  </p:childTnLst>
                                </p:cTn>
                              </p:par>
                              <p:par>
                                <p:cTn id="111" presetID="10" presetClass="entr" presetSubtype="0" fill="hold"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1000"/>
                                        <p:tgtEl>
                                          <p:spTgt spid="2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fade">
                                      <p:cBhvr>
                                        <p:cTn id="116" dur="1000"/>
                                        <p:tgtEl>
                                          <p:spTgt spid="3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3" grpId="0"/>
      <p:bldP spid="34" grpId="0"/>
      <p:bldP spid="35" grpId="0"/>
      <p:bldP spid="36" grpId="0"/>
      <p:bldP spid="38" grpId="0"/>
      <p:bldP spid="39" grpId="0"/>
      <p:bldP spid="40" grpId="0"/>
      <p:bldP spid="41" grpId="0"/>
      <p:bldP spid="42" grpId="0"/>
      <p:bldP spid="4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36" y="0"/>
            <a:ext cx="9132928" cy="5143500"/>
            <a:chOff x="5536" y="0"/>
            <a:chExt cx="9132928" cy="5143500"/>
          </a:xfrm>
        </p:grpSpPr>
        <p:pic>
          <p:nvPicPr>
            <p:cNvPr id="37893"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536" y="0"/>
              <a:ext cx="9132928" cy="5143500"/>
            </a:xfrm>
            <a:prstGeom prst="rect">
              <a:avLst/>
            </a:prstGeom>
            <a:noFill/>
            <a:ln w="9525">
              <a:noFill/>
              <a:miter lim="800000"/>
              <a:headEnd/>
              <a:tailEnd/>
            </a:ln>
          </p:spPr>
        </p:pic>
        <p:sp>
          <p:nvSpPr>
            <p:cNvPr id="12" name="TextBox 11"/>
            <p:cNvSpPr txBox="1"/>
            <p:nvPr/>
          </p:nvSpPr>
          <p:spPr bwMode="auto">
            <a:xfrm>
              <a:off x="3000375" y="4864100"/>
              <a:ext cx="3138488" cy="276225"/>
            </a:xfrm>
            <a:prstGeom prst="rect">
              <a:avLst/>
            </a:prstGeom>
            <a:noFill/>
          </p:spPr>
          <p:txBody>
            <a:bodyPr anchor="ctr">
              <a:spAutoFit/>
            </a:bodyPr>
            <a:lstStyle/>
            <a:p>
              <a:pPr algn="ctr" eaLnBrk="0" hangingPunct="0">
                <a:defRPr/>
              </a:pPr>
              <a:r>
                <a:rPr lang="en-US" sz="600" b="1" kern="300" spc="50" dirty="0">
                  <a:solidFill>
                    <a:schemeClr val="bg2"/>
                  </a:solidFill>
                  <a:latin typeface=" arial"/>
                  <a:ea typeface="ＭＳ Ｐゴシック" pitchFamily="34" charset="-128"/>
                  <a:cs typeface=" arial"/>
                </a:rPr>
                <a:t/>
              </a:r>
              <a:br>
                <a:rPr lang="en-US" sz="600" b="1" kern="300" spc="50" dirty="0">
                  <a:solidFill>
                    <a:schemeClr val="bg2"/>
                  </a:solidFill>
                  <a:latin typeface=" arial"/>
                  <a:ea typeface="ＭＳ Ｐゴシック" pitchFamily="34" charset="-128"/>
                  <a:cs typeface=" arial"/>
                </a:rPr>
              </a:br>
              <a:r>
                <a:rPr lang="en-US" sz="600" b="1" kern="300" spc="50" dirty="0">
                  <a:solidFill>
                    <a:schemeClr val="bg2"/>
                  </a:solidFill>
                  <a:latin typeface=" arial"/>
                  <a:ea typeface="ＭＳ Ｐゴシック" pitchFamily="34" charset="-128"/>
                  <a:cs typeface=" arial"/>
                </a:rPr>
                <a:t>Copyright © 2012, SAS Institute Inc. All rights reserved.</a:t>
              </a:r>
            </a:p>
          </p:txBody>
        </p:sp>
      </p:grpSp>
      <p:pic>
        <p:nvPicPr>
          <p:cNvPr id="8"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503490" y="4729163"/>
            <a:ext cx="1179172" cy="273050"/>
          </a:xfrm>
          <a:prstGeom prst="rect">
            <a:avLst/>
          </a:prstGeom>
          <a:noFill/>
          <a:ln w="9525">
            <a:noFill/>
            <a:miter lim="800000"/>
            <a:headEnd/>
            <a:tailEnd/>
          </a:ln>
        </p:spPr>
      </p:pic>
      <p:sp>
        <p:nvSpPr>
          <p:cNvPr id="6" name="TextBox 5"/>
          <p:cNvSpPr txBox="1"/>
          <p:nvPr/>
        </p:nvSpPr>
        <p:spPr>
          <a:xfrm>
            <a:off x="0" y="2603500"/>
            <a:ext cx="1898650" cy="820738"/>
          </a:xfrm>
          <a:prstGeom prst="rect">
            <a:avLst/>
          </a:prstGeom>
          <a:noFill/>
        </p:spPr>
        <p:txBody>
          <a:bodyPr anchor="ctr">
            <a:spAutoFit/>
          </a:bodyPr>
          <a:lstStyle/>
          <a:p>
            <a:pPr algn="r">
              <a:lnSpc>
                <a:spcPts val="1880"/>
              </a:lnSpc>
              <a:defRPr/>
            </a:pPr>
            <a:r>
              <a:rPr lang="en-US" sz="1500" cap="all" dirty="0">
                <a:solidFill>
                  <a:schemeClr val="bg1"/>
                </a:solidFill>
                <a:latin typeface="Arial" pitchFamily="34" charset="0"/>
                <a:ea typeface="ＭＳ Ｐゴシック" pitchFamily="34" charset="-128"/>
                <a:cs typeface="+mn-cs"/>
              </a:rPr>
              <a:t>Current Trends in Analytics</a:t>
            </a:r>
          </a:p>
        </p:txBody>
      </p:sp>
    </p:spTree>
    <p:extLst>
      <p:ext uri="{BB962C8B-B14F-4D97-AF65-F5344CB8AC3E}">
        <p14:creationId xmlns:p14="http://schemas.microsoft.com/office/powerpoint/2010/main" val="413389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521634" y="277848"/>
            <a:ext cx="6217920" cy="400110"/>
          </a:xfrm>
          <a:prstGeom prst="rect">
            <a:avLst/>
          </a:prstGeom>
          <a:noFill/>
          <a:ln w="9525">
            <a:noFill/>
            <a:miter lim="800000"/>
            <a:headEnd/>
            <a:tailEnd/>
          </a:ln>
        </p:spPr>
        <p:txBody>
          <a:bodyPr wrap="square" anchor="b">
            <a:spAutoFit/>
          </a:bodyPr>
          <a:lstStyle/>
          <a:p>
            <a:r>
              <a:rPr lang="en-US" sz="2000" b="1" dirty="0" smtClean="0">
                <a:solidFill>
                  <a:srgbClr val="003B76"/>
                </a:solidFill>
                <a:latin typeface="+mj-lt"/>
                <a:cs typeface="Arial" charset="0"/>
              </a:rPr>
              <a:t>Complex Business </a:t>
            </a:r>
            <a:r>
              <a:rPr lang="en-US" sz="2000" b="1" dirty="0">
                <a:solidFill>
                  <a:srgbClr val="003B76"/>
                </a:solidFill>
                <a:latin typeface="+mj-lt"/>
                <a:cs typeface="Arial" charset="0"/>
              </a:rPr>
              <a:t>Problems </a:t>
            </a:r>
            <a:r>
              <a:rPr lang="en-US" sz="2000" b="1" dirty="0" smtClean="0">
                <a:solidFill>
                  <a:srgbClr val="003B76"/>
                </a:solidFill>
                <a:latin typeface="+mj-lt"/>
                <a:cs typeface="Arial" charset="0"/>
              </a:rPr>
              <a:t>Drive Analytics Innovation</a:t>
            </a:r>
            <a:endParaRPr lang="en-US" sz="2000" b="1" dirty="0">
              <a:solidFill>
                <a:srgbClr val="003B76"/>
              </a:solidFill>
              <a:latin typeface="+mj-lt"/>
              <a:cs typeface="Arial" charset="0"/>
            </a:endParaRPr>
          </a:p>
        </p:txBody>
      </p:sp>
      <p:sp>
        <p:nvSpPr>
          <p:cNvPr id="26" name="Content Placeholder 3"/>
          <p:cNvSpPr txBox="1">
            <a:spLocks/>
          </p:cNvSpPr>
          <p:nvPr/>
        </p:nvSpPr>
        <p:spPr bwMode="auto">
          <a:xfrm>
            <a:off x="314765" y="1489494"/>
            <a:ext cx="8604152" cy="2950808"/>
          </a:xfrm>
          <a:prstGeom prst="rect">
            <a:avLst/>
          </a:prstGeom>
          <a:noFill/>
          <a:ln w="9525">
            <a:noFill/>
            <a:miter lim="800000"/>
            <a:headEnd/>
            <a:tailEnd/>
          </a:ln>
        </p:spPr>
        <p:txBody>
          <a:bodyPr wrap="square" anchor="ctr">
            <a:spAutoFit/>
          </a:bodyPr>
          <a:lstStyle/>
          <a:p>
            <a:pPr marL="347663" indent="-347663">
              <a:lnSpc>
                <a:spcPct val="90000"/>
              </a:lnSpc>
              <a:spcBef>
                <a:spcPct val="35000"/>
              </a:spcBef>
              <a:spcAft>
                <a:spcPct val="17000"/>
              </a:spcAft>
              <a:buClr>
                <a:srgbClr val="97C0E6"/>
              </a:buClr>
              <a:buFont typeface="Arial" charset="0"/>
              <a:buChar char="•"/>
            </a:pPr>
            <a:r>
              <a:rPr lang="en-US" sz="1800" dirty="0">
                <a:solidFill>
                  <a:schemeClr val="tx1"/>
                </a:solidFill>
              </a:rPr>
              <a:t>Ongoing research to ensure that analysts have access to modern techniques </a:t>
            </a:r>
            <a:r>
              <a:rPr lang="en-US" sz="1800" dirty="0" smtClean="0">
                <a:solidFill>
                  <a:schemeClr val="tx1"/>
                </a:solidFill>
              </a:rPr>
              <a:t>which </a:t>
            </a:r>
            <a:r>
              <a:rPr lang="en-US" sz="1800" dirty="0">
                <a:solidFill>
                  <a:schemeClr val="tx1"/>
                </a:solidFill>
              </a:rPr>
              <a:t>are robust and </a:t>
            </a:r>
            <a:r>
              <a:rPr lang="en-US" sz="1800" dirty="0" smtClean="0">
                <a:solidFill>
                  <a:schemeClr val="tx1"/>
                </a:solidFill>
              </a:rPr>
              <a:t>scalable</a:t>
            </a:r>
          </a:p>
          <a:p>
            <a:pPr>
              <a:lnSpc>
                <a:spcPct val="90000"/>
              </a:lnSpc>
              <a:spcBef>
                <a:spcPct val="35000"/>
              </a:spcBef>
              <a:spcAft>
                <a:spcPct val="17000"/>
              </a:spcAft>
              <a:buClr>
                <a:srgbClr val="97C0E6"/>
              </a:buClr>
            </a:pPr>
            <a:endParaRPr lang="en-US" sz="1800" dirty="0">
              <a:solidFill>
                <a:schemeClr val="tx1"/>
              </a:solidFill>
            </a:endParaRPr>
          </a:p>
          <a:p>
            <a:pPr marL="347663" indent="-347663">
              <a:lnSpc>
                <a:spcPct val="90000"/>
              </a:lnSpc>
              <a:spcBef>
                <a:spcPct val="35000"/>
              </a:spcBef>
              <a:spcAft>
                <a:spcPct val="17000"/>
              </a:spcAft>
              <a:buClr>
                <a:srgbClr val="97C0E6"/>
              </a:buClr>
              <a:buFont typeface="Arial" charset="0"/>
              <a:buChar char="•"/>
            </a:pPr>
            <a:r>
              <a:rPr lang="en-US" sz="1800" dirty="0">
                <a:solidFill>
                  <a:schemeClr val="tx1"/>
                </a:solidFill>
              </a:rPr>
              <a:t>Innovative computational implementations of existing analytical </a:t>
            </a:r>
            <a:r>
              <a:rPr lang="en-US" sz="1800" dirty="0" smtClean="0">
                <a:solidFill>
                  <a:schemeClr val="tx1"/>
                </a:solidFill>
              </a:rPr>
              <a:t>methods</a:t>
            </a:r>
          </a:p>
          <a:p>
            <a:pPr>
              <a:lnSpc>
                <a:spcPct val="90000"/>
              </a:lnSpc>
              <a:spcBef>
                <a:spcPct val="35000"/>
              </a:spcBef>
              <a:spcAft>
                <a:spcPct val="17000"/>
              </a:spcAft>
              <a:buClr>
                <a:srgbClr val="97C0E6"/>
              </a:buClr>
            </a:pPr>
            <a:endParaRPr lang="en-US" sz="1800" dirty="0">
              <a:solidFill>
                <a:schemeClr val="tx1"/>
              </a:solidFill>
            </a:endParaRPr>
          </a:p>
          <a:p>
            <a:pPr marL="347663" indent="-347663">
              <a:lnSpc>
                <a:spcPct val="90000"/>
              </a:lnSpc>
              <a:spcBef>
                <a:spcPct val="35000"/>
              </a:spcBef>
              <a:spcAft>
                <a:spcPct val="17000"/>
              </a:spcAft>
              <a:buClr>
                <a:srgbClr val="97C0E6"/>
              </a:buClr>
              <a:buFont typeface="Arial" charset="0"/>
              <a:buChar char="•"/>
            </a:pPr>
            <a:r>
              <a:rPr lang="en-US" sz="1800" dirty="0">
                <a:solidFill>
                  <a:schemeClr val="tx1"/>
                </a:solidFill>
              </a:rPr>
              <a:t>Creative applications of existing methods to solve new and different </a:t>
            </a:r>
            <a:r>
              <a:rPr lang="en-US" sz="1800" dirty="0" smtClean="0">
                <a:solidFill>
                  <a:schemeClr val="tx1"/>
                </a:solidFill>
              </a:rPr>
              <a:t>problems</a:t>
            </a:r>
          </a:p>
          <a:p>
            <a:pPr>
              <a:lnSpc>
                <a:spcPct val="90000"/>
              </a:lnSpc>
              <a:spcBef>
                <a:spcPct val="35000"/>
              </a:spcBef>
              <a:spcAft>
                <a:spcPct val="17000"/>
              </a:spcAft>
              <a:buClr>
                <a:srgbClr val="97C0E6"/>
              </a:buClr>
            </a:pPr>
            <a:endParaRPr lang="en-US" sz="1800" dirty="0">
              <a:solidFill>
                <a:schemeClr val="tx1"/>
              </a:solidFill>
            </a:endParaRPr>
          </a:p>
          <a:p>
            <a:pPr marL="347663" indent="-347663">
              <a:lnSpc>
                <a:spcPct val="90000"/>
              </a:lnSpc>
              <a:spcBef>
                <a:spcPct val="35000"/>
              </a:spcBef>
              <a:spcAft>
                <a:spcPct val="17000"/>
              </a:spcAft>
              <a:buClr>
                <a:srgbClr val="97C0E6"/>
              </a:buClr>
              <a:buFont typeface="Arial" charset="0"/>
              <a:buChar char="•"/>
            </a:pPr>
            <a:r>
              <a:rPr lang="en-US" sz="1800" dirty="0">
                <a:solidFill>
                  <a:schemeClr val="tx1"/>
                </a:solidFill>
              </a:rPr>
              <a:t>Integration of methods from multiple disciplines to provide targeted solutions</a:t>
            </a:r>
          </a:p>
        </p:txBody>
      </p:sp>
      <p:sp>
        <p:nvSpPr>
          <p:cNvPr id="7" name="TextBox 6"/>
          <p:cNvSpPr txBox="1"/>
          <p:nvPr/>
        </p:nvSpPr>
        <p:spPr>
          <a:xfrm>
            <a:off x="314765" y="188080"/>
            <a:ext cx="1786597" cy="579646"/>
          </a:xfrm>
          <a:prstGeom prst="rect">
            <a:avLst/>
          </a:prstGeom>
          <a:noFill/>
        </p:spPr>
        <p:txBody>
          <a:bodyPr wrap="square" anchor="ctr">
            <a:spAutoFit/>
          </a:bodyPr>
          <a:lstStyle/>
          <a:p>
            <a:pPr algn="r">
              <a:lnSpc>
                <a:spcPts val="1880"/>
              </a:lnSpc>
              <a:defRPr/>
            </a:pPr>
            <a:r>
              <a:rPr lang="en-US" sz="1200" b="1" cap="all" dirty="0">
                <a:solidFill>
                  <a:srgbClr val="0070C0"/>
                </a:solidFill>
                <a:latin typeface="Arial" pitchFamily="34" charset="0"/>
                <a:ea typeface="ＭＳ Ｐゴシック" pitchFamily="34" charset="-128"/>
                <a:cs typeface="+mn-cs"/>
              </a:rPr>
              <a:t>Current Trends in Analytics</a:t>
            </a:r>
          </a:p>
        </p:txBody>
      </p:sp>
    </p:spTree>
    <p:extLst>
      <p:ext uri="{BB962C8B-B14F-4D97-AF65-F5344CB8AC3E}">
        <p14:creationId xmlns:p14="http://schemas.microsoft.com/office/powerpoint/2010/main" val="330304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503490" y="4729163"/>
            <a:ext cx="1179172" cy="273050"/>
          </a:xfrm>
          <a:prstGeom prst="rect">
            <a:avLst/>
          </a:prstGeom>
          <a:noFill/>
          <a:ln w="9525">
            <a:noFill/>
            <a:miter lim="800000"/>
            <a:headEnd/>
            <a:tailEnd/>
          </a:ln>
        </p:spPr>
      </p:pic>
      <p:pic>
        <p:nvPicPr>
          <p:cNvPr id="68613" name="Picture 9"/>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0" y="1092084"/>
            <a:ext cx="9144000" cy="3462251"/>
          </a:xfrm>
          <a:prstGeom prst="rect">
            <a:avLst/>
          </a:prstGeom>
          <a:noFill/>
          <a:ln w="9525">
            <a:noFill/>
            <a:miter lim="800000"/>
            <a:headEnd/>
            <a:tailEnd/>
          </a:ln>
        </p:spPr>
      </p:pic>
      <p:cxnSp>
        <p:nvCxnSpPr>
          <p:cNvPr id="5" name="Straight Connector 4"/>
          <p:cNvCxnSpPr>
            <a:cxnSpLocks noChangeShapeType="1"/>
          </p:cNvCxnSpPr>
          <p:nvPr/>
        </p:nvCxnSpPr>
        <p:spPr bwMode="auto">
          <a:xfrm rot="5400000">
            <a:off x="1485901" y="727075"/>
            <a:ext cx="912812" cy="1587"/>
          </a:xfrm>
          <a:prstGeom prst="line">
            <a:avLst/>
          </a:prstGeom>
          <a:noFill/>
          <a:ln w="6350" algn="ctr">
            <a:solidFill>
              <a:schemeClr val="accent3"/>
            </a:solidFill>
            <a:round/>
            <a:headEnd/>
            <a:tailEnd/>
          </a:ln>
        </p:spPr>
      </p:cxnSp>
      <p:sp>
        <p:nvSpPr>
          <p:cNvPr id="6" name="TextBox 5"/>
          <p:cNvSpPr txBox="1"/>
          <p:nvPr/>
        </p:nvSpPr>
        <p:spPr>
          <a:xfrm>
            <a:off x="0" y="317500"/>
            <a:ext cx="1898650" cy="820738"/>
          </a:xfrm>
          <a:prstGeom prst="rect">
            <a:avLst/>
          </a:prstGeom>
          <a:noFill/>
        </p:spPr>
        <p:txBody>
          <a:bodyPr anchor="ctr">
            <a:spAutoFit/>
          </a:bodyPr>
          <a:lstStyle/>
          <a:p>
            <a:pPr algn="r">
              <a:lnSpc>
                <a:spcPts val="1880"/>
              </a:lnSpc>
              <a:defRPr/>
            </a:pPr>
            <a:r>
              <a:rPr lang="en-US" sz="1500" b="1" cap="all" dirty="0">
                <a:solidFill>
                  <a:schemeClr val="accent2"/>
                </a:solidFill>
                <a:latin typeface="Arial" pitchFamily="34" charset="0"/>
                <a:ea typeface="ＭＳ Ｐゴシック" pitchFamily="34" charset="-128"/>
                <a:cs typeface="+mn-cs"/>
              </a:rPr>
              <a:t>Current Trends in Analytics</a:t>
            </a:r>
          </a:p>
        </p:txBody>
      </p:sp>
      <p:sp>
        <p:nvSpPr>
          <p:cNvPr id="7" name="TextBox 6"/>
          <p:cNvSpPr txBox="1">
            <a:spLocks noChangeArrowheads="1"/>
          </p:cNvSpPr>
          <p:nvPr/>
        </p:nvSpPr>
        <p:spPr bwMode="auto">
          <a:xfrm>
            <a:off x="1943101" y="327120"/>
            <a:ext cx="7049965" cy="707886"/>
          </a:xfrm>
          <a:prstGeom prst="rect">
            <a:avLst/>
          </a:prstGeom>
          <a:noFill/>
          <a:ln w="9525">
            <a:noFill/>
            <a:miter lim="800000"/>
            <a:headEnd/>
            <a:tailEnd/>
          </a:ln>
        </p:spPr>
        <p:txBody>
          <a:bodyPr wrap="square" anchor="ctr">
            <a:spAutoFit/>
          </a:bodyPr>
          <a:lstStyle/>
          <a:p>
            <a:r>
              <a:rPr lang="en-US" sz="2000" b="1" dirty="0" smtClean="0">
                <a:solidFill>
                  <a:schemeClr val="accent1"/>
                </a:solidFill>
              </a:rPr>
              <a:t>THE GROWING </a:t>
            </a:r>
            <a:r>
              <a:rPr lang="en-US" sz="2000" b="1" dirty="0">
                <a:solidFill>
                  <a:schemeClr val="accent1"/>
                </a:solidFill>
              </a:rPr>
              <a:t>GAP IN </a:t>
            </a:r>
            <a:r>
              <a:rPr lang="en-US" sz="2000" b="1" dirty="0" smtClean="0">
                <a:solidFill>
                  <a:schemeClr val="accent1"/>
                </a:solidFill>
              </a:rPr>
              <a:t>AVAILABLE ANALYTICS </a:t>
            </a:r>
            <a:r>
              <a:rPr lang="en-US" sz="2000" b="1" dirty="0">
                <a:solidFill>
                  <a:schemeClr val="accent1"/>
                </a:solidFill>
              </a:rPr>
              <a:t>TALENT IS DRIVING THE DEMOCRATIZATION OF ANALYTICS</a:t>
            </a:r>
          </a:p>
        </p:txBody>
      </p:sp>
    </p:spTree>
    <p:extLst>
      <p:ext uri="{BB962C8B-B14F-4D97-AF65-F5344CB8AC3E}">
        <p14:creationId xmlns:p14="http://schemas.microsoft.com/office/powerpoint/2010/main" val="101327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46175" y="1224515"/>
            <a:ext cx="6851650" cy="3091345"/>
          </a:xfrm>
          <a:prstGeom prst="rect">
            <a:avLst/>
          </a:prstGeom>
          <a:noFill/>
          <a:ln w="9525">
            <a:noFill/>
            <a:miter lim="800000"/>
            <a:headEnd/>
            <a:tailEnd/>
          </a:ln>
        </p:spPr>
      </p:pic>
      <p:grpSp>
        <p:nvGrpSpPr>
          <p:cNvPr id="2" name="Group 25"/>
          <p:cNvGrpSpPr>
            <a:grpSpLocks/>
          </p:cNvGrpSpPr>
          <p:nvPr/>
        </p:nvGrpSpPr>
        <p:grpSpPr bwMode="auto">
          <a:xfrm>
            <a:off x="1144588" y="4356106"/>
            <a:ext cx="6842125" cy="369888"/>
            <a:chOff x="721" y="2744"/>
            <a:chExt cx="4310" cy="233"/>
          </a:xfrm>
        </p:grpSpPr>
        <p:sp>
          <p:nvSpPr>
            <p:cNvPr id="70678" name="TextBox 6"/>
            <p:cNvSpPr txBox="1">
              <a:spLocks noChangeArrowheads="1"/>
            </p:cNvSpPr>
            <p:nvPr/>
          </p:nvSpPr>
          <p:spPr bwMode="auto">
            <a:xfrm>
              <a:off x="721" y="2744"/>
              <a:ext cx="4310" cy="233"/>
            </a:xfrm>
            <a:prstGeom prst="rect">
              <a:avLst/>
            </a:prstGeom>
            <a:noFill/>
            <a:ln w="9525">
              <a:noFill/>
              <a:miter lim="800000"/>
              <a:headEnd/>
              <a:tailEnd/>
            </a:ln>
          </p:spPr>
          <p:txBody>
            <a:bodyPr>
              <a:spAutoFit/>
            </a:bodyPr>
            <a:lstStyle/>
            <a:p>
              <a:pPr algn="ctr"/>
              <a:r>
                <a:rPr lang="en-US" sz="900" dirty="0">
                  <a:solidFill>
                    <a:schemeClr val="bg2"/>
                  </a:solidFill>
                  <a:cs typeface="Arial" charset="0"/>
                </a:rPr>
                <a:t>Other supply drivers include attrition (-), immigration (+), and re-employing previously unemployed deep analytical talent (+).</a:t>
              </a:r>
            </a:p>
            <a:p>
              <a:pPr algn="ctr"/>
              <a:r>
                <a:rPr lang="en-US" sz="900" dirty="0">
                  <a:solidFill>
                    <a:schemeClr val="bg2"/>
                  </a:solidFill>
                  <a:cs typeface="Arial" charset="0"/>
                </a:rPr>
                <a:t>SOURCE:   US Bureau of Labor Statistics; US Census; Dun &amp; Bradstreet; company interviews; McKinsey Global Institute analysis</a:t>
              </a:r>
            </a:p>
          </p:txBody>
        </p:sp>
        <p:sp>
          <p:nvSpPr>
            <p:cNvPr id="70679" name="Rectangle 25"/>
            <p:cNvSpPr>
              <a:spLocks noChangeArrowheads="1"/>
            </p:cNvSpPr>
            <p:nvPr/>
          </p:nvSpPr>
          <p:spPr bwMode="auto">
            <a:xfrm>
              <a:off x="814" y="2746"/>
              <a:ext cx="143" cy="144"/>
            </a:xfrm>
            <a:prstGeom prst="rect">
              <a:avLst/>
            </a:prstGeom>
            <a:noFill/>
            <a:ln w="9525">
              <a:noFill/>
              <a:miter lim="800000"/>
              <a:headEnd/>
              <a:tailEnd/>
            </a:ln>
          </p:spPr>
          <p:txBody>
            <a:bodyPr wrap="none">
              <a:spAutoFit/>
            </a:bodyPr>
            <a:lstStyle/>
            <a:p>
              <a:r>
                <a:rPr lang="en-US" sz="900" baseline="30000" dirty="0">
                  <a:solidFill>
                    <a:schemeClr val="bg2"/>
                  </a:solidFill>
                  <a:cs typeface="Arial" charset="0"/>
                </a:rPr>
                <a:t>1</a:t>
              </a:r>
              <a:endParaRPr lang="en-US" sz="900" dirty="0">
                <a:solidFill>
                  <a:schemeClr val="bg2"/>
                </a:solidFill>
              </a:endParaRPr>
            </a:p>
          </p:txBody>
        </p:sp>
      </p:grpSp>
      <p:sp>
        <p:nvSpPr>
          <p:cNvPr id="9" name="TextBox 8"/>
          <p:cNvSpPr txBox="1">
            <a:spLocks noChangeArrowheads="1"/>
          </p:cNvSpPr>
          <p:nvPr/>
        </p:nvSpPr>
        <p:spPr bwMode="auto">
          <a:xfrm>
            <a:off x="949325" y="950913"/>
            <a:ext cx="7777285" cy="246062"/>
          </a:xfrm>
          <a:prstGeom prst="rect">
            <a:avLst/>
          </a:prstGeom>
          <a:noFill/>
          <a:ln w="9525">
            <a:noFill/>
            <a:miter lim="800000"/>
            <a:headEnd/>
            <a:tailEnd/>
          </a:ln>
        </p:spPr>
        <p:txBody>
          <a:bodyPr wrap="square" anchor="b">
            <a:spAutoFit/>
          </a:bodyPr>
          <a:lstStyle/>
          <a:p>
            <a:r>
              <a:rPr lang="en-US" sz="1000" dirty="0" smtClean="0">
                <a:solidFill>
                  <a:schemeClr val="accent3"/>
                </a:solidFill>
                <a:cs typeface="Arial" charset="0"/>
              </a:rPr>
              <a:t>The demand </a:t>
            </a:r>
            <a:r>
              <a:rPr lang="en-US" sz="1000" dirty="0">
                <a:solidFill>
                  <a:schemeClr val="accent3"/>
                </a:solidFill>
                <a:cs typeface="Arial" charset="0"/>
              </a:rPr>
              <a:t>for deep analytical talent in the United States could be 50 to 60 percent greater than its projected supply by 2018.</a:t>
            </a:r>
          </a:p>
        </p:txBody>
      </p:sp>
      <p:sp>
        <p:nvSpPr>
          <p:cNvPr id="70662" name="TextBox 9"/>
          <p:cNvSpPr txBox="1">
            <a:spLocks noChangeArrowheads="1"/>
          </p:cNvSpPr>
          <p:nvPr/>
        </p:nvSpPr>
        <p:spPr bwMode="auto">
          <a:xfrm>
            <a:off x="1282700" y="1292225"/>
            <a:ext cx="4570413" cy="261938"/>
          </a:xfrm>
          <a:prstGeom prst="rect">
            <a:avLst/>
          </a:prstGeom>
          <a:noFill/>
          <a:ln w="9525">
            <a:noFill/>
            <a:miter lim="800000"/>
            <a:headEnd/>
            <a:tailEnd/>
          </a:ln>
        </p:spPr>
        <p:txBody>
          <a:bodyPr>
            <a:spAutoFit/>
          </a:bodyPr>
          <a:lstStyle/>
          <a:p>
            <a:r>
              <a:rPr lang="en-US" sz="1100" dirty="0">
                <a:solidFill>
                  <a:srgbClr val="CCDFFE"/>
                </a:solidFill>
                <a:cs typeface="Arial" charset="0"/>
              </a:rPr>
              <a:t>SUPPLY AND DEMAND OF DEEP ANALYTICAL TALENT BY 2018</a:t>
            </a:r>
          </a:p>
        </p:txBody>
      </p:sp>
      <p:sp>
        <p:nvSpPr>
          <p:cNvPr id="70663" name="TextBox 10"/>
          <p:cNvSpPr txBox="1">
            <a:spLocks noChangeArrowheads="1"/>
          </p:cNvSpPr>
          <p:nvPr/>
        </p:nvSpPr>
        <p:spPr bwMode="auto">
          <a:xfrm rot="-5400000">
            <a:off x="493713" y="2541588"/>
            <a:ext cx="1751012" cy="246062"/>
          </a:xfrm>
          <a:prstGeom prst="rect">
            <a:avLst/>
          </a:prstGeom>
          <a:noFill/>
          <a:ln w="9525">
            <a:noFill/>
            <a:miter lim="800000"/>
            <a:headEnd/>
            <a:tailEnd/>
          </a:ln>
        </p:spPr>
        <p:txBody>
          <a:bodyPr anchor="b">
            <a:spAutoFit/>
          </a:bodyPr>
          <a:lstStyle/>
          <a:p>
            <a:pPr algn="ctr"/>
            <a:r>
              <a:rPr lang="en-US" sz="1000" dirty="0">
                <a:solidFill>
                  <a:srgbClr val="CCDFFE"/>
                </a:solidFill>
                <a:cs typeface="Arial" charset="0"/>
              </a:rPr>
              <a:t>THOUSAND PEOPLE</a:t>
            </a:r>
          </a:p>
        </p:txBody>
      </p:sp>
      <p:sp>
        <p:nvSpPr>
          <p:cNvPr id="70664" name="TextBox 11"/>
          <p:cNvSpPr txBox="1">
            <a:spLocks noChangeArrowheads="1"/>
          </p:cNvSpPr>
          <p:nvPr/>
        </p:nvSpPr>
        <p:spPr bwMode="auto">
          <a:xfrm>
            <a:off x="5610225" y="1298575"/>
            <a:ext cx="1009650" cy="276225"/>
          </a:xfrm>
          <a:prstGeom prst="rect">
            <a:avLst/>
          </a:prstGeom>
          <a:noFill/>
          <a:ln w="9525">
            <a:noFill/>
            <a:miter lim="800000"/>
            <a:headEnd/>
            <a:tailEnd/>
          </a:ln>
        </p:spPr>
        <p:txBody>
          <a:bodyPr anchor="b">
            <a:spAutoFit/>
          </a:bodyPr>
          <a:lstStyle/>
          <a:p>
            <a:pPr algn="ctr"/>
            <a:r>
              <a:rPr lang="en-US" sz="1200" dirty="0">
                <a:solidFill>
                  <a:srgbClr val="C5EDFF"/>
                </a:solidFill>
                <a:cs typeface="Arial" charset="0"/>
              </a:rPr>
              <a:t>140 - 190</a:t>
            </a:r>
          </a:p>
        </p:txBody>
      </p:sp>
      <p:sp>
        <p:nvSpPr>
          <p:cNvPr id="70665" name="TextBox 12"/>
          <p:cNvSpPr txBox="1">
            <a:spLocks noChangeArrowheads="1"/>
          </p:cNvSpPr>
          <p:nvPr/>
        </p:nvSpPr>
        <p:spPr bwMode="auto">
          <a:xfrm>
            <a:off x="6646863" y="1298575"/>
            <a:ext cx="1009650" cy="276225"/>
          </a:xfrm>
          <a:prstGeom prst="rect">
            <a:avLst/>
          </a:prstGeom>
          <a:noFill/>
          <a:ln w="9525">
            <a:noFill/>
            <a:miter lim="800000"/>
            <a:headEnd/>
            <a:tailEnd/>
          </a:ln>
        </p:spPr>
        <p:txBody>
          <a:bodyPr anchor="b">
            <a:spAutoFit/>
          </a:bodyPr>
          <a:lstStyle/>
          <a:p>
            <a:pPr algn="ctr"/>
            <a:r>
              <a:rPr lang="en-US" sz="1200" dirty="0">
                <a:solidFill>
                  <a:srgbClr val="C5EDFF"/>
                </a:solidFill>
                <a:cs typeface="Arial" charset="0"/>
              </a:rPr>
              <a:t>440 - 490</a:t>
            </a:r>
          </a:p>
        </p:txBody>
      </p:sp>
      <p:sp>
        <p:nvSpPr>
          <p:cNvPr id="70666" name="TextBox 13"/>
          <p:cNvSpPr txBox="1">
            <a:spLocks noChangeArrowheads="1"/>
          </p:cNvSpPr>
          <p:nvPr/>
        </p:nvSpPr>
        <p:spPr bwMode="auto">
          <a:xfrm>
            <a:off x="1595438" y="2695575"/>
            <a:ext cx="752475" cy="277813"/>
          </a:xfrm>
          <a:prstGeom prst="rect">
            <a:avLst/>
          </a:prstGeom>
          <a:noFill/>
          <a:ln w="9525">
            <a:noFill/>
            <a:miter lim="800000"/>
            <a:headEnd/>
            <a:tailEnd/>
          </a:ln>
        </p:spPr>
        <p:txBody>
          <a:bodyPr anchor="b">
            <a:spAutoFit/>
          </a:bodyPr>
          <a:lstStyle/>
          <a:p>
            <a:pPr algn="ctr"/>
            <a:r>
              <a:rPr lang="en-US" sz="1200" dirty="0">
                <a:solidFill>
                  <a:srgbClr val="C5EDFF"/>
                </a:solidFill>
                <a:cs typeface="Arial" charset="0"/>
              </a:rPr>
              <a:t>150</a:t>
            </a:r>
          </a:p>
        </p:txBody>
      </p:sp>
      <p:sp>
        <p:nvSpPr>
          <p:cNvPr id="70667" name="TextBox 14"/>
          <p:cNvSpPr txBox="1">
            <a:spLocks noChangeArrowheads="1"/>
          </p:cNvSpPr>
          <p:nvPr/>
        </p:nvSpPr>
        <p:spPr bwMode="auto">
          <a:xfrm>
            <a:off x="2644775" y="1958975"/>
            <a:ext cx="725488" cy="276225"/>
          </a:xfrm>
          <a:prstGeom prst="rect">
            <a:avLst/>
          </a:prstGeom>
          <a:noFill/>
          <a:ln w="9525">
            <a:noFill/>
            <a:miter lim="800000"/>
            <a:headEnd/>
            <a:tailEnd/>
          </a:ln>
        </p:spPr>
        <p:txBody>
          <a:bodyPr anchor="b">
            <a:spAutoFit/>
          </a:bodyPr>
          <a:lstStyle/>
          <a:p>
            <a:pPr algn="ctr"/>
            <a:r>
              <a:rPr lang="en-US" sz="1200" dirty="0">
                <a:solidFill>
                  <a:srgbClr val="C5EDFF"/>
                </a:solidFill>
                <a:cs typeface="Arial" charset="0"/>
              </a:rPr>
              <a:t>180</a:t>
            </a:r>
          </a:p>
        </p:txBody>
      </p:sp>
      <p:sp>
        <p:nvSpPr>
          <p:cNvPr id="70668" name="TextBox 15"/>
          <p:cNvSpPr txBox="1">
            <a:spLocks noChangeArrowheads="1"/>
          </p:cNvSpPr>
          <p:nvPr/>
        </p:nvSpPr>
        <p:spPr bwMode="auto">
          <a:xfrm>
            <a:off x="3673475" y="1951038"/>
            <a:ext cx="754063" cy="277812"/>
          </a:xfrm>
          <a:prstGeom prst="rect">
            <a:avLst/>
          </a:prstGeom>
          <a:noFill/>
          <a:ln w="9525">
            <a:noFill/>
            <a:miter lim="800000"/>
            <a:headEnd/>
            <a:tailEnd/>
          </a:ln>
        </p:spPr>
        <p:txBody>
          <a:bodyPr anchor="b">
            <a:spAutoFit/>
          </a:bodyPr>
          <a:lstStyle/>
          <a:p>
            <a:pPr algn="ctr"/>
            <a:r>
              <a:rPr lang="en-US" sz="1200" dirty="0">
                <a:solidFill>
                  <a:srgbClr val="C5EDFF"/>
                </a:solidFill>
                <a:cs typeface="Arial" charset="0"/>
              </a:rPr>
              <a:t>30</a:t>
            </a:r>
          </a:p>
        </p:txBody>
      </p:sp>
      <p:sp>
        <p:nvSpPr>
          <p:cNvPr id="70669" name="TextBox 16"/>
          <p:cNvSpPr txBox="1">
            <a:spLocks noChangeArrowheads="1"/>
          </p:cNvSpPr>
          <p:nvPr/>
        </p:nvSpPr>
        <p:spPr bwMode="auto">
          <a:xfrm>
            <a:off x="4710113" y="2079625"/>
            <a:ext cx="752475" cy="276225"/>
          </a:xfrm>
          <a:prstGeom prst="rect">
            <a:avLst/>
          </a:prstGeom>
          <a:noFill/>
          <a:ln w="9525">
            <a:noFill/>
            <a:miter lim="800000"/>
            <a:headEnd/>
            <a:tailEnd/>
          </a:ln>
        </p:spPr>
        <p:txBody>
          <a:bodyPr anchor="b">
            <a:spAutoFit/>
          </a:bodyPr>
          <a:lstStyle/>
          <a:p>
            <a:pPr algn="ctr"/>
            <a:r>
              <a:rPr lang="en-US" sz="1200" dirty="0">
                <a:solidFill>
                  <a:srgbClr val="C5EDFF"/>
                </a:solidFill>
                <a:cs typeface="Arial" charset="0"/>
              </a:rPr>
              <a:t>300</a:t>
            </a:r>
          </a:p>
        </p:txBody>
      </p:sp>
      <p:sp>
        <p:nvSpPr>
          <p:cNvPr id="70670" name="TextBox 17"/>
          <p:cNvSpPr txBox="1">
            <a:spLocks noChangeArrowheads="1"/>
          </p:cNvSpPr>
          <p:nvPr/>
        </p:nvSpPr>
        <p:spPr bwMode="auto">
          <a:xfrm>
            <a:off x="5667375" y="2416175"/>
            <a:ext cx="952500" cy="554038"/>
          </a:xfrm>
          <a:prstGeom prst="rect">
            <a:avLst/>
          </a:prstGeom>
          <a:noFill/>
          <a:ln w="9525">
            <a:noFill/>
            <a:miter lim="800000"/>
            <a:headEnd/>
            <a:tailEnd/>
          </a:ln>
        </p:spPr>
        <p:txBody>
          <a:bodyPr>
            <a:spAutoFit/>
          </a:bodyPr>
          <a:lstStyle/>
          <a:p>
            <a:r>
              <a:rPr lang="en-US" sz="1000" i="1" dirty="0">
                <a:solidFill>
                  <a:srgbClr val="C5EDFF"/>
                </a:solidFill>
                <a:cs typeface="Arial" charset="0"/>
              </a:rPr>
              <a:t>50 - 60% gap relative to 2018 supply</a:t>
            </a:r>
          </a:p>
        </p:txBody>
      </p:sp>
      <p:sp>
        <p:nvSpPr>
          <p:cNvPr id="70671" name="TextBox 18"/>
          <p:cNvSpPr txBox="1">
            <a:spLocks noChangeArrowheads="1"/>
          </p:cNvSpPr>
          <p:nvPr/>
        </p:nvSpPr>
        <p:spPr bwMode="auto">
          <a:xfrm>
            <a:off x="6704013" y="3713163"/>
            <a:ext cx="1122362" cy="400050"/>
          </a:xfrm>
          <a:prstGeom prst="rect">
            <a:avLst/>
          </a:prstGeom>
          <a:noFill/>
          <a:ln w="9525">
            <a:noFill/>
            <a:miter lim="800000"/>
            <a:headEnd/>
            <a:tailEnd/>
          </a:ln>
        </p:spPr>
        <p:txBody>
          <a:bodyPr>
            <a:spAutoFit/>
          </a:bodyPr>
          <a:lstStyle/>
          <a:p>
            <a:r>
              <a:rPr lang="en-US" sz="1000" dirty="0">
                <a:solidFill>
                  <a:srgbClr val="C5EDFF"/>
                </a:solidFill>
                <a:cs typeface="Arial" charset="0"/>
              </a:rPr>
              <a:t>2018 projected demand</a:t>
            </a:r>
          </a:p>
        </p:txBody>
      </p:sp>
      <p:sp>
        <p:nvSpPr>
          <p:cNvPr id="70672" name="TextBox 19"/>
          <p:cNvSpPr txBox="1">
            <a:spLocks noChangeArrowheads="1"/>
          </p:cNvSpPr>
          <p:nvPr/>
        </p:nvSpPr>
        <p:spPr bwMode="auto">
          <a:xfrm>
            <a:off x="5667375" y="3711575"/>
            <a:ext cx="1122363" cy="246063"/>
          </a:xfrm>
          <a:prstGeom prst="rect">
            <a:avLst/>
          </a:prstGeom>
          <a:noFill/>
          <a:ln w="9525">
            <a:noFill/>
            <a:miter lim="800000"/>
            <a:headEnd/>
            <a:tailEnd/>
          </a:ln>
        </p:spPr>
        <p:txBody>
          <a:bodyPr>
            <a:spAutoFit/>
          </a:bodyPr>
          <a:lstStyle/>
          <a:p>
            <a:r>
              <a:rPr lang="en-US" sz="1000" dirty="0">
                <a:solidFill>
                  <a:srgbClr val="C5EDFF"/>
                </a:solidFill>
                <a:cs typeface="Arial" charset="0"/>
              </a:rPr>
              <a:t>Talent gap</a:t>
            </a:r>
          </a:p>
        </p:txBody>
      </p:sp>
      <p:sp>
        <p:nvSpPr>
          <p:cNvPr id="70673" name="TextBox 20"/>
          <p:cNvSpPr txBox="1">
            <a:spLocks noChangeArrowheads="1"/>
          </p:cNvSpPr>
          <p:nvPr/>
        </p:nvSpPr>
        <p:spPr bwMode="auto">
          <a:xfrm>
            <a:off x="4629150" y="3711575"/>
            <a:ext cx="1122363" cy="246063"/>
          </a:xfrm>
          <a:prstGeom prst="rect">
            <a:avLst/>
          </a:prstGeom>
          <a:noFill/>
          <a:ln w="9525">
            <a:noFill/>
            <a:miter lim="800000"/>
            <a:headEnd/>
            <a:tailEnd/>
          </a:ln>
        </p:spPr>
        <p:txBody>
          <a:bodyPr>
            <a:spAutoFit/>
          </a:bodyPr>
          <a:lstStyle/>
          <a:p>
            <a:r>
              <a:rPr lang="en-US" sz="1000" dirty="0">
                <a:solidFill>
                  <a:srgbClr val="C5EDFF"/>
                </a:solidFill>
                <a:cs typeface="Arial" charset="0"/>
              </a:rPr>
              <a:t>2018 supply</a:t>
            </a:r>
          </a:p>
        </p:txBody>
      </p:sp>
      <p:sp>
        <p:nvSpPr>
          <p:cNvPr id="70674" name="TextBox 22"/>
          <p:cNvSpPr txBox="1">
            <a:spLocks noChangeArrowheads="1"/>
          </p:cNvSpPr>
          <p:nvPr/>
        </p:nvSpPr>
        <p:spPr bwMode="auto">
          <a:xfrm>
            <a:off x="3598863" y="3711575"/>
            <a:ext cx="1122362" cy="246063"/>
          </a:xfrm>
          <a:prstGeom prst="rect">
            <a:avLst/>
          </a:prstGeom>
          <a:noFill/>
          <a:ln w="9525">
            <a:noFill/>
            <a:miter lim="800000"/>
            <a:headEnd/>
            <a:tailEnd/>
          </a:ln>
        </p:spPr>
        <p:txBody>
          <a:bodyPr>
            <a:spAutoFit/>
          </a:bodyPr>
          <a:lstStyle/>
          <a:p>
            <a:r>
              <a:rPr lang="en-US" sz="1000" dirty="0">
                <a:solidFill>
                  <a:srgbClr val="C5EDFF"/>
                </a:solidFill>
                <a:cs typeface="Arial" charset="0"/>
              </a:rPr>
              <a:t>Others </a:t>
            </a:r>
            <a:r>
              <a:rPr lang="en-US" sz="1000" baseline="30000" dirty="0">
                <a:solidFill>
                  <a:srgbClr val="C5EDFF"/>
                </a:solidFill>
                <a:cs typeface="Arial" charset="0"/>
              </a:rPr>
              <a:t>1</a:t>
            </a:r>
          </a:p>
        </p:txBody>
      </p:sp>
      <p:sp>
        <p:nvSpPr>
          <p:cNvPr id="70675" name="TextBox 23"/>
          <p:cNvSpPr txBox="1">
            <a:spLocks noChangeArrowheads="1"/>
          </p:cNvSpPr>
          <p:nvPr/>
        </p:nvSpPr>
        <p:spPr bwMode="auto">
          <a:xfrm>
            <a:off x="2552700" y="3706813"/>
            <a:ext cx="1122363" cy="554037"/>
          </a:xfrm>
          <a:prstGeom prst="rect">
            <a:avLst/>
          </a:prstGeom>
          <a:noFill/>
          <a:ln w="9525">
            <a:noFill/>
            <a:miter lim="800000"/>
            <a:headEnd/>
            <a:tailEnd/>
          </a:ln>
        </p:spPr>
        <p:txBody>
          <a:bodyPr>
            <a:spAutoFit/>
          </a:bodyPr>
          <a:lstStyle/>
          <a:p>
            <a:r>
              <a:rPr lang="en-US" sz="1000" dirty="0">
                <a:solidFill>
                  <a:srgbClr val="C5EDFF"/>
                </a:solidFill>
                <a:cs typeface="Arial" charset="0"/>
              </a:rPr>
              <a:t>Graduates with deep analytical talent</a:t>
            </a:r>
          </a:p>
        </p:txBody>
      </p:sp>
      <p:sp>
        <p:nvSpPr>
          <p:cNvPr id="70676" name="TextBox 24"/>
          <p:cNvSpPr txBox="1">
            <a:spLocks noChangeArrowheads="1"/>
          </p:cNvSpPr>
          <p:nvPr/>
        </p:nvSpPr>
        <p:spPr bwMode="auto">
          <a:xfrm>
            <a:off x="1516063" y="3713163"/>
            <a:ext cx="1123950" cy="400050"/>
          </a:xfrm>
          <a:prstGeom prst="rect">
            <a:avLst/>
          </a:prstGeom>
          <a:noFill/>
          <a:ln w="9525">
            <a:noFill/>
            <a:miter lim="800000"/>
            <a:headEnd/>
            <a:tailEnd/>
          </a:ln>
        </p:spPr>
        <p:txBody>
          <a:bodyPr>
            <a:spAutoFit/>
          </a:bodyPr>
          <a:lstStyle/>
          <a:p>
            <a:r>
              <a:rPr lang="en-US" sz="1000" dirty="0">
                <a:solidFill>
                  <a:srgbClr val="C5EDFF"/>
                </a:solidFill>
                <a:cs typeface="Arial" charset="0"/>
              </a:rPr>
              <a:t>2008 employment</a:t>
            </a:r>
          </a:p>
        </p:txBody>
      </p:sp>
      <p:cxnSp>
        <p:nvCxnSpPr>
          <p:cNvPr id="26" name="Straight Connector 25"/>
          <p:cNvCxnSpPr>
            <a:cxnSpLocks noChangeShapeType="1"/>
          </p:cNvCxnSpPr>
          <p:nvPr/>
        </p:nvCxnSpPr>
        <p:spPr bwMode="auto">
          <a:xfrm rot="5400000">
            <a:off x="1485901" y="506095"/>
            <a:ext cx="912812" cy="1587"/>
          </a:xfrm>
          <a:prstGeom prst="line">
            <a:avLst/>
          </a:prstGeom>
          <a:noFill/>
          <a:ln w="6350" algn="ctr">
            <a:solidFill>
              <a:schemeClr val="accent3"/>
            </a:solidFill>
            <a:round/>
            <a:headEnd/>
            <a:tailEnd/>
          </a:ln>
        </p:spPr>
      </p:cxnSp>
      <p:sp>
        <p:nvSpPr>
          <p:cNvPr id="27" name="TextBox 26"/>
          <p:cNvSpPr txBox="1"/>
          <p:nvPr/>
        </p:nvSpPr>
        <p:spPr>
          <a:xfrm>
            <a:off x="0" y="96520"/>
            <a:ext cx="1898650" cy="820738"/>
          </a:xfrm>
          <a:prstGeom prst="rect">
            <a:avLst/>
          </a:prstGeom>
          <a:noFill/>
        </p:spPr>
        <p:txBody>
          <a:bodyPr anchor="ctr">
            <a:spAutoFit/>
          </a:bodyPr>
          <a:lstStyle/>
          <a:p>
            <a:pPr algn="r">
              <a:lnSpc>
                <a:spcPts val="1880"/>
              </a:lnSpc>
              <a:defRPr/>
            </a:pPr>
            <a:r>
              <a:rPr lang="en-US" sz="1500" b="1" cap="all" dirty="0">
                <a:solidFill>
                  <a:schemeClr val="accent2"/>
                </a:solidFill>
                <a:latin typeface="Arial" pitchFamily="34" charset="0"/>
                <a:ea typeface="ＭＳ Ｐゴシック" pitchFamily="34" charset="-128"/>
                <a:cs typeface="+mn-cs"/>
              </a:rPr>
              <a:t>Current Trends in Analytics</a:t>
            </a:r>
          </a:p>
        </p:txBody>
      </p:sp>
      <p:sp>
        <p:nvSpPr>
          <p:cNvPr id="3" name="Oval 2"/>
          <p:cNvSpPr/>
          <p:nvPr/>
        </p:nvSpPr>
        <p:spPr bwMode="auto">
          <a:xfrm>
            <a:off x="5368396" y="1224515"/>
            <a:ext cx="1421342" cy="2212952"/>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dirty="0" smtClean="0">
              <a:ln>
                <a:noFill/>
              </a:ln>
              <a:solidFill>
                <a:srgbClr val="292929"/>
              </a:solidFill>
              <a:effectLst/>
              <a:latin typeface="Arial" charset="0"/>
            </a:endParaRPr>
          </a:p>
        </p:txBody>
      </p:sp>
      <p:sp>
        <p:nvSpPr>
          <p:cNvPr id="29" name="TextBox 28"/>
          <p:cNvSpPr txBox="1">
            <a:spLocks noChangeArrowheads="1"/>
          </p:cNvSpPr>
          <p:nvPr/>
        </p:nvSpPr>
        <p:spPr bwMode="auto">
          <a:xfrm>
            <a:off x="1943101" y="152946"/>
            <a:ext cx="7049965" cy="707886"/>
          </a:xfrm>
          <a:prstGeom prst="rect">
            <a:avLst/>
          </a:prstGeom>
          <a:noFill/>
          <a:ln w="9525">
            <a:noFill/>
            <a:miter lim="800000"/>
            <a:headEnd/>
            <a:tailEnd/>
          </a:ln>
        </p:spPr>
        <p:txBody>
          <a:bodyPr wrap="square" anchor="ctr">
            <a:spAutoFit/>
          </a:bodyPr>
          <a:lstStyle/>
          <a:p>
            <a:r>
              <a:rPr lang="en-US" sz="2000" b="1" dirty="0" smtClean="0">
                <a:solidFill>
                  <a:schemeClr val="accent1"/>
                </a:solidFill>
              </a:rPr>
              <a:t>THE GROWING </a:t>
            </a:r>
            <a:r>
              <a:rPr lang="en-US" sz="2000" b="1" dirty="0">
                <a:solidFill>
                  <a:schemeClr val="accent1"/>
                </a:solidFill>
              </a:rPr>
              <a:t>GAP IN </a:t>
            </a:r>
            <a:r>
              <a:rPr lang="en-US" sz="2000" b="1" dirty="0" smtClean="0">
                <a:solidFill>
                  <a:schemeClr val="accent1"/>
                </a:solidFill>
              </a:rPr>
              <a:t>AVAILABLE ANALYTICS </a:t>
            </a:r>
            <a:r>
              <a:rPr lang="en-US" sz="2000" b="1" dirty="0">
                <a:solidFill>
                  <a:schemeClr val="accent1"/>
                </a:solidFill>
              </a:rPr>
              <a:t>TALENT IS DRIVING THE DEMOCRATIZATION OF ANALYTICS</a:t>
            </a:r>
          </a:p>
        </p:txBody>
      </p:sp>
    </p:spTree>
    <p:extLst>
      <p:ext uri="{BB962C8B-B14F-4D97-AF65-F5344CB8AC3E}">
        <p14:creationId xmlns:p14="http://schemas.microsoft.com/office/powerpoint/2010/main" val="358602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Group 8"/>
          <p:cNvGrpSpPr>
            <a:grpSpLocks/>
          </p:cNvGrpSpPr>
          <p:nvPr/>
        </p:nvGrpSpPr>
        <p:grpSpPr bwMode="auto">
          <a:xfrm>
            <a:off x="5536" y="0"/>
            <a:ext cx="9132928" cy="5143500"/>
            <a:chOff x="5536" y="0"/>
            <a:chExt cx="9132928" cy="5143500"/>
          </a:xfrm>
        </p:grpSpPr>
        <p:pic>
          <p:nvPicPr>
            <p:cNvPr id="56325"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536" y="0"/>
              <a:ext cx="9132928" cy="5143500"/>
            </a:xfrm>
            <a:prstGeom prst="rect">
              <a:avLst/>
            </a:prstGeom>
            <a:noFill/>
            <a:ln w="9525">
              <a:noFill/>
              <a:miter lim="800000"/>
              <a:headEnd/>
              <a:tailEnd/>
            </a:ln>
          </p:spPr>
        </p:pic>
        <p:sp>
          <p:nvSpPr>
            <p:cNvPr id="10" name="TextBox 9"/>
            <p:cNvSpPr txBox="1"/>
            <p:nvPr/>
          </p:nvSpPr>
          <p:spPr>
            <a:xfrm>
              <a:off x="3000375" y="4864100"/>
              <a:ext cx="3138488" cy="276225"/>
            </a:xfrm>
            <a:prstGeom prst="rect">
              <a:avLst/>
            </a:prstGeom>
            <a:noFill/>
          </p:spPr>
          <p:txBody>
            <a:bodyPr anchor="ctr">
              <a:spAutoFit/>
            </a:bodyPr>
            <a:lstStyle/>
            <a:p>
              <a:pPr algn="ctr" eaLnBrk="0" hangingPunct="0">
                <a:defRPr/>
              </a:pPr>
              <a:r>
                <a:rPr lang="en-US" sz="600" b="1" kern="300" spc="50" dirty="0">
                  <a:solidFill>
                    <a:schemeClr val="bg2"/>
                  </a:solidFill>
                  <a:latin typeface=" arial"/>
                  <a:ea typeface="ＭＳ Ｐゴシック" pitchFamily="34" charset="-128"/>
                  <a:cs typeface=" arial"/>
                </a:rPr>
                <a:t/>
              </a:r>
              <a:br>
                <a:rPr lang="en-US" sz="600" b="1" kern="300" spc="50" dirty="0">
                  <a:solidFill>
                    <a:schemeClr val="bg2"/>
                  </a:solidFill>
                  <a:latin typeface=" arial"/>
                  <a:ea typeface="ＭＳ Ｐゴシック" pitchFamily="34" charset="-128"/>
                  <a:cs typeface=" arial"/>
                </a:rPr>
              </a:br>
              <a:r>
                <a:rPr lang="en-US" sz="600" b="1" kern="300" spc="50" dirty="0">
                  <a:solidFill>
                    <a:schemeClr val="bg2"/>
                  </a:solidFill>
                  <a:latin typeface=" arial"/>
                  <a:ea typeface="ＭＳ Ｐゴシック" pitchFamily="34" charset="-128"/>
                  <a:cs typeface=" arial"/>
                </a:rPr>
                <a:t>Copyright © 2012, SAS Institute Inc. All rights reserved.</a:t>
              </a:r>
            </a:p>
          </p:txBody>
        </p:sp>
      </p:grpSp>
      <p:pic>
        <p:nvPicPr>
          <p:cNvPr id="8"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503490" y="4729163"/>
            <a:ext cx="1179172" cy="273050"/>
          </a:xfrm>
          <a:prstGeom prst="rect">
            <a:avLst/>
          </a:prstGeom>
          <a:noFill/>
          <a:ln w="9525">
            <a:noFill/>
            <a:miter lim="800000"/>
            <a:headEnd/>
            <a:tailEnd/>
          </a:ln>
        </p:spPr>
      </p:pic>
      <p:cxnSp>
        <p:nvCxnSpPr>
          <p:cNvPr id="5" name="Straight Connector 4"/>
          <p:cNvCxnSpPr>
            <a:cxnSpLocks noChangeShapeType="1"/>
          </p:cNvCxnSpPr>
          <p:nvPr/>
        </p:nvCxnSpPr>
        <p:spPr bwMode="auto">
          <a:xfrm rot="5400000">
            <a:off x="1485900" y="2995613"/>
            <a:ext cx="912813" cy="1587"/>
          </a:xfrm>
          <a:prstGeom prst="line">
            <a:avLst/>
          </a:prstGeom>
          <a:noFill/>
          <a:ln w="6350" algn="ctr">
            <a:solidFill>
              <a:schemeClr val="bg1"/>
            </a:solidFill>
            <a:round/>
            <a:headEnd/>
            <a:tailEnd/>
          </a:ln>
        </p:spPr>
      </p:cxnSp>
      <p:sp>
        <p:nvSpPr>
          <p:cNvPr id="6" name="TextBox 5"/>
          <p:cNvSpPr txBox="1"/>
          <p:nvPr/>
        </p:nvSpPr>
        <p:spPr>
          <a:xfrm>
            <a:off x="0" y="2586038"/>
            <a:ext cx="1898650" cy="820737"/>
          </a:xfrm>
          <a:prstGeom prst="rect">
            <a:avLst/>
          </a:prstGeom>
          <a:noFill/>
        </p:spPr>
        <p:txBody>
          <a:bodyPr anchor="ctr">
            <a:spAutoFit/>
          </a:bodyPr>
          <a:lstStyle/>
          <a:p>
            <a:pPr algn="r">
              <a:lnSpc>
                <a:spcPts val="1880"/>
              </a:lnSpc>
              <a:defRPr/>
            </a:pPr>
            <a:r>
              <a:rPr lang="en-US" sz="1500" cap="all" dirty="0">
                <a:solidFill>
                  <a:schemeClr val="bg1"/>
                </a:solidFill>
                <a:latin typeface="Arial" pitchFamily="34" charset="0"/>
                <a:ea typeface="ＭＳ Ｐゴシック" pitchFamily="34" charset="-128"/>
                <a:cs typeface="+mn-cs"/>
              </a:rPr>
              <a:t>Current Trends in Analytics</a:t>
            </a:r>
          </a:p>
        </p:txBody>
      </p:sp>
      <p:sp>
        <p:nvSpPr>
          <p:cNvPr id="7" name="TextBox 6"/>
          <p:cNvSpPr txBox="1">
            <a:spLocks noChangeArrowheads="1"/>
          </p:cNvSpPr>
          <p:nvPr/>
        </p:nvSpPr>
        <p:spPr bwMode="auto">
          <a:xfrm>
            <a:off x="1963613" y="2580908"/>
            <a:ext cx="3770436" cy="830997"/>
          </a:xfrm>
          <a:prstGeom prst="rect">
            <a:avLst/>
          </a:prstGeom>
          <a:noFill/>
          <a:ln w="9525">
            <a:noFill/>
            <a:miter lim="800000"/>
            <a:headEnd/>
            <a:tailEnd/>
          </a:ln>
        </p:spPr>
        <p:txBody>
          <a:bodyPr wrap="square" anchor="ctr">
            <a:spAutoFit/>
          </a:bodyPr>
          <a:lstStyle/>
          <a:p>
            <a:r>
              <a:rPr lang="en-US" sz="1600" dirty="0">
                <a:solidFill>
                  <a:schemeClr val="bg1"/>
                </a:solidFill>
              </a:rPr>
              <a:t>LEVERAGE ANALYTICS TO UNLOCK THE INFORMATION CONTAINED IN UNSTRUCTURED DATA</a:t>
            </a:r>
          </a:p>
        </p:txBody>
      </p:sp>
    </p:spTree>
    <p:extLst>
      <p:ext uri="{BB962C8B-B14F-4D97-AF65-F5344CB8AC3E}">
        <p14:creationId xmlns:p14="http://schemas.microsoft.com/office/powerpoint/2010/main" val="52793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4" descr="GraphBigData_BKG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8" name="Picture 26" descr="GraphBigData_OVERLOAD_FI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42481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GraphBigData_OVERLOAD_LIN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58825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GraphBigData_RELEVANT_FILL.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657475"/>
            <a:ext cx="91440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144588" y="911225"/>
            <a:ext cx="17129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eaLnBrk="1" hangingPunct="1"/>
            <a:r>
              <a:rPr lang="en-US" sz="2000" dirty="0">
                <a:solidFill>
                  <a:srgbClr val="00539B"/>
                </a:solidFill>
              </a:rPr>
              <a:t>VOLUME</a:t>
            </a:r>
          </a:p>
        </p:txBody>
      </p:sp>
      <p:sp>
        <p:nvSpPr>
          <p:cNvPr id="5" name="TextBox 4"/>
          <p:cNvSpPr txBox="1">
            <a:spLocks noChangeArrowheads="1"/>
          </p:cNvSpPr>
          <p:nvPr/>
        </p:nvSpPr>
        <p:spPr bwMode="auto">
          <a:xfrm>
            <a:off x="1144588" y="1328738"/>
            <a:ext cx="17129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eaLnBrk="1" hangingPunct="1"/>
            <a:r>
              <a:rPr lang="en-US" sz="2000" dirty="0">
                <a:solidFill>
                  <a:srgbClr val="00539B"/>
                </a:solidFill>
              </a:rPr>
              <a:t>VARIETY</a:t>
            </a:r>
          </a:p>
        </p:txBody>
      </p:sp>
      <p:sp>
        <p:nvSpPr>
          <p:cNvPr id="6" name="TextBox 5"/>
          <p:cNvSpPr txBox="1">
            <a:spLocks noChangeArrowheads="1"/>
          </p:cNvSpPr>
          <p:nvPr/>
        </p:nvSpPr>
        <p:spPr bwMode="auto">
          <a:xfrm>
            <a:off x="1144588" y="1755775"/>
            <a:ext cx="1712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eaLnBrk="1" hangingPunct="1"/>
            <a:r>
              <a:rPr lang="en-US" sz="2000" dirty="0">
                <a:solidFill>
                  <a:srgbClr val="00539B"/>
                </a:solidFill>
              </a:rPr>
              <a:t>VELOCITY</a:t>
            </a:r>
          </a:p>
        </p:txBody>
      </p:sp>
      <p:sp>
        <p:nvSpPr>
          <p:cNvPr id="7" name="TextBox 6"/>
          <p:cNvSpPr txBox="1">
            <a:spLocks noChangeArrowheads="1"/>
          </p:cNvSpPr>
          <p:nvPr/>
        </p:nvSpPr>
        <p:spPr bwMode="auto">
          <a:xfrm>
            <a:off x="1144588" y="2171141"/>
            <a:ext cx="1789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eaLnBrk="1" hangingPunct="1"/>
            <a:r>
              <a:rPr lang="en-US" sz="2000" b="1" dirty="0" smtClean="0">
                <a:solidFill>
                  <a:schemeClr val="accent1"/>
                </a:solidFill>
              </a:rPr>
              <a:t>VALUE</a:t>
            </a:r>
            <a:endParaRPr lang="en-US" sz="2000" b="1" dirty="0">
              <a:solidFill>
                <a:schemeClr val="accent1"/>
              </a:solidFill>
            </a:endParaRPr>
          </a:p>
        </p:txBody>
      </p:sp>
      <p:pic>
        <p:nvPicPr>
          <p:cNvPr id="20" name="Picture 19" descr="GraphBigData_OVERARROW_LEFT.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03425" y="3092450"/>
            <a:ext cx="2667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GraphBigData_OVERARROW_RT.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19775" y="1682750"/>
            <a:ext cx="2667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GraphBigData_RELEVANT_TXT.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5163" y="3927475"/>
            <a:ext cx="18129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GraphBigData_OVERLOAD_TXT.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36825" y="2646363"/>
            <a:ext cx="30765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GraphBigData_BIGDATA_TXT.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48025" y="2138363"/>
            <a:ext cx="1089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1403350" y="4358274"/>
            <a:ext cx="1411288" cy="338554"/>
          </a:xfrm>
          <a:prstGeom prst="rect">
            <a:avLst/>
          </a:prstGeom>
          <a:noFill/>
        </p:spPr>
        <p:txBody>
          <a:bodyPr anchor="ctr">
            <a:spAutoFit/>
          </a:bodyPr>
          <a:lstStyle/>
          <a:p>
            <a:pPr algn="ctr">
              <a:defRPr/>
            </a:pPr>
            <a:r>
              <a:rPr lang="en-US" sz="1600" b="1" kern="600" spc="100" dirty="0">
                <a:solidFill>
                  <a:schemeClr val="accent1"/>
                </a:solidFill>
              </a:rPr>
              <a:t>TODAY</a:t>
            </a:r>
          </a:p>
        </p:txBody>
      </p:sp>
      <p:sp>
        <p:nvSpPr>
          <p:cNvPr id="26" name="TextBox 25"/>
          <p:cNvSpPr txBox="1"/>
          <p:nvPr/>
        </p:nvSpPr>
        <p:spPr>
          <a:xfrm>
            <a:off x="5251450" y="4389438"/>
            <a:ext cx="1879112" cy="338554"/>
          </a:xfrm>
          <a:prstGeom prst="rect">
            <a:avLst/>
          </a:prstGeom>
          <a:noFill/>
        </p:spPr>
        <p:txBody>
          <a:bodyPr wrap="square" anchor="ctr">
            <a:spAutoFit/>
          </a:bodyPr>
          <a:lstStyle/>
          <a:p>
            <a:pPr algn="ctr">
              <a:defRPr/>
            </a:pPr>
            <a:r>
              <a:rPr lang="en-US" sz="1600" b="1" kern="600" spc="100" dirty="0">
                <a:solidFill>
                  <a:schemeClr val="accent1"/>
                </a:solidFill>
              </a:rPr>
              <a:t>THE FUTURE</a:t>
            </a:r>
          </a:p>
        </p:txBody>
      </p:sp>
      <p:sp>
        <p:nvSpPr>
          <p:cNvPr id="27" name="TextBox 26"/>
          <p:cNvSpPr txBox="1"/>
          <p:nvPr/>
        </p:nvSpPr>
        <p:spPr>
          <a:xfrm rot="16200000">
            <a:off x="-567541" y="2029412"/>
            <a:ext cx="1590675" cy="338554"/>
          </a:xfrm>
          <a:prstGeom prst="rect">
            <a:avLst/>
          </a:prstGeom>
          <a:noFill/>
        </p:spPr>
        <p:txBody>
          <a:bodyPr anchor="ctr">
            <a:spAutoFit/>
          </a:bodyPr>
          <a:lstStyle/>
          <a:p>
            <a:pPr algn="ctr">
              <a:defRPr/>
            </a:pPr>
            <a:r>
              <a:rPr lang="en-US" sz="1600" b="1" kern="600" spc="100" dirty="0">
                <a:solidFill>
                  <a:schemeClr val="accent1"/>
                </a:solidFill>
              </a:rPr>
              <a:t>DATA SIZE</a:t>
            </a:r>
          </a:p>
        </p:txBody>
      </p:sp>
      <p:pic>
        <p:nvPicPr>
          <p:cNvPr id="23574" name="Picture 27" descr="Puzzle_HeaderStrip.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317500"/>
            <a:ext cx="6661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Rectangle 28"/>
          <p:cNvSpPr>
            <a:spLocks noChangeArrowheads="1"/>
          </p:cNvSpPr>
          <p:nvPr/>
        </p:nvSpPr>
        <p:spPr bwMode="auto">
          <a:xfrm>
            <a:off x="297655" y="317500"/>
            <a:ext cx="55221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smtClean="0">
                <a:solidFill>
                  <a:schemeClr val="bg1"/>
                </a:solidFill>
              </a:rPr>
              <a:t>CURRENT TRENDS IN ANALYTICS - BIG </a:t>
            </a:r>
            <a:r>
              <a:rPr lang="en-US" sz="1800" b="1" dirty="0">
                <a:solidFill>
                  <a:schemeClr val="bg1"/>
                </a:solidFill>
              </a:rPr>
              <a:t>DATA </a:t>
            </a:r>
          </a:p>
        </p:txBody>
      </p:sp>
    </p:spTree>
    <p:extLst>
      <p:ext uri="{BB962C8B-B14F-4D97-AF65-F5344CB8AC3E}">
        <p14:creationId xmlns:p14="http://schemas.microsoft.com/office/powerpoint/2010/main" val="228006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752509" y="375789"/>
            <a:ext cx="6863953" cy="480131"/>
          </a:xfrm>
          <a:prstGeom prst="rect">
            <a:avLst/>
          </a:prstGeom>
          <a:noFill/>
        </p:spPr>
        <p:txBody>
          <a:bodyPr wrap="square" anchor="ctr">
            <a:spAutoFit/>
          </a:bodyPr>
          <a:lstStyle/>
          <a:p>
            <a:pPr marL="347663" indent="-347663">
              <a:lnSpc>
                <a:spcPct val="90000"/>
              </a:lnSpc>
              <a:spcBef>
                <a:spcPct val="35000"/>
              </a:spcBef>
              <a:spcAft>
                <a:spcPct val="17000"/>
              </a:spcAft>
              <a:buClr>
                <a:srgbClr val="00539B"/>
              </a:buClr>
              <a:defRPr/>
            </a:pPr>
            <a:r>
              <a:rPr lang="en-US" sz="2800" kern="0" dirty="0" smtClean="0">
                <a:solidFill>
                  <a:srgbClr val="00539B"/>
                </a:solidFill>
                <a:latin typeface="Arial"/>
                <a:ea typeface="ＭＳ Ｐゴシック" pitchFamily="-112" charset="-128"/>
                <a:cs typeface="Arial"/>
              </a:rPr>
              <a:t>“Big Data” </a:t>
            </a:r>
            <a:r>
              <a:rPr lang="en-US" sz="2800" kern="0" dirty="0">
                <a:solidFill>
                  <a:srgbClr val="00539B"/>
                </a:solidFill>
                <a:latin typeface="Arial"/>
                <a:ea typeface="ＭＳ Ｐゴシック" pitchFamily="-112" charset="-128"/>
                <a:cs typeface="Arial"/>
              </a:rPr>
              <a:t>is </a:t>
            </a:r>
            <a:r>
              <a:rPr lang="en-US" sz="2800" kern="0" dirty="0" smtClean="0">
                <a:solidFill>
                  <a:srgbClr val="00539B"/>
                </a:solidFill>
                <a:latin typeface="Arial"/>
                <a:ea typeface="ＭＳ Ｐゴシック" pitchFamily="-112" charset="-128"/>
                <a:cs typeface="Arial"/>
              </a:rPr>
              <a:t>RELATIVE, </a:t>
            </a:r>
            <a:r>
              <a:rPr lang="en-US" sz="2800" kern="0" dirty="0">
                <a:solidFill>
                  <a:srgbClr val="00539B"/>
                </a:solidFill>
                <a:latin typeface="Arial"/>
                <a:ea typeface="ＭＳ Ｐゴシック" pitchFamily="-112" charset="-128"/>
                <a:cs typeface="Arial"/>
              </a:rPr>
              <a:t>not ABSOLUTE</a:t>
            </a:r>
          </a:p>
        </p:txBody>
      </p:sp>
      <p:sp>
        <p:nvSpPr>
          <p:cNvPr id="18" name="Content Placeholder 2"/>
          <p:cNvSpPr txBox="1">
            <a:spLocks/>
          </p:cNvSpPr>
          <p:nvPr/>
        </p:nvSpPr>
        <p:spPr bwMode="auto">
          <a:xfrm>
            <a:off x="1041400" y="2065338"/>
            <a:ext cx="1854200" cy="311150"/>
          </a:xfrm>
          <a:prstGeom prst="rect">
            <a:avLst/>
          </a:prstGeom>
          <a:noFill/>
          <a:ln w="9525">
            <a:noFill/>
            <a:miter lim="800000"/>
            <a:headEnd/>
            <a:tailEnd/>
          </a:ln>
        </p:spPr>
        <p:txBody>
          <a:bodyPr lIns="0" tIns="0" rIns="0" bIns="0">
            <a:spAutoFit/>
          </a:bodyPr>
          <a:lstStyle/>
          <a:p>
            <a:pPr marL="347663" indent="-347663">
              <a:lnSpc>
                <a:spcPct val="90000"/>
              </a:lnSpc>
              <a:spcBef>
                <a:spcPct val="35000"/>
              </a:spcBef>
              <a:spcAft>
                <a:spcPct val="17000"/>
              </a:spcAft>
              <a:buClr>
                <a:srgbClr val="00539B"/>
              </a:buClr>
              <a:buFont typeface="Wingdings" pitchFamily="2" charset="2"/>
              <a:buNone/>
              <a:defRPr/>
            </a:pPr>
            <a:r>
              <a:rPr lang="en-US" sz="2200" b="1" kern="0" dirty="0">
                <a:solidFill>
                  <a:srgbClr val="007DC3"/>
                </a:solidFill>
                <a:latin typeface="Arial"/>
                <a:ea typeface="ＭＳ Ｐゴシック" pitchFamily="-112" charset="-128"/>
                <a:cs typeface="ＭＳ Ｐゴシック" pitchFamily="-112" charset="-128"/>
              </a:rPr>
              <a:t>Big Data</a:t>
            </a:r>
          </a:p>
        </p:txBody>
      </p:sp>
      <p:sp>
        <p:nvSpPr>
          <p:cNvPr id="21" name="Content Placeholder 2"/>
          <p:cNvSpPr txBox="1">
            <a:spLocks/>
          </p:cNvSpPr>
          <p:nvPr/>
        </p:nvSpPr>
        <p:spPr bwMode="auto">
          <a:xfrm>
            <a:off x="2378075" y="2081213"/>
            <a:ext cx="1157288" cy="282575"/>
          </a:xfrm>
          <a:prstGeom prst="rect">
            <a:avLst/>
          </a:prstGeom>
          <a:noFill/>
          <a:ln w="9525">
            <a:noFill/>
            <a:miter lim="800000"/>
            <a:headEnd/>
            <a:tailEnd/>
          </a:ln>
        </p:spPr>
        <p:txBody>
          <a:bodyPr lIns="0" tIns="0" rIns="0" bIns="0">
            <a:spAutoFit/>
          </a:bodyPr>
          <a:lstStyle/>
          <a:p>
            <a:pPr marL="347663" indent="-347663">
              <a:lnSpc>
                <a:spcPct val="90000"/>
              </a:lnSpc>
              <a:spcBef>
                <a:spcPct val="35000"/>
              </a:spcBef>
              <a:spcAft>
                <a:spcPts val="4771"/>
              </a:spcAft>
              <a:buClr>
                <a:srgbClr val="00539B"/>
              </a:buClr>
              <a:buFont typeface="Wingdings" pitchFamily="2" charset="2"/>
              <a:buNone/>
              <a:defRPr/>
            </a:pPr>
            <a:r>
              <a:rPr lang="en-US" sz="2000" b="1" i="1" kern="0" dirty="0">
                <a:solidFill>
                  <a:srgbClr val="007DC3"/>
                </a:solidFill>
                <a:latin typeface="Arial" pitchFamily="34" charset="0"/>
                <a:ea typeface="ＭＳ Ｐゴシック" pitchFamily="-112" charset="-128"/>
                <a:cs typeface="ＭＳ Ｐゴシック" pitchFamily="-112" charset="-128"/>
              </a:rPr>
              <a:t>(</a:t>
            </a:r>
            <a:r>
              <a:rPr lang="en-US" sz="2000" i="1" kern="0" dirty="0">
                <a:solidFill>
                  <a:srgbClr val="007DC3"/>
                </a:solidFill>
                <a:latin typeface="Arial" pitchFamily="34" charset="0"/>
                <a:ea typeface="ＭＳ Ｐゴシック" pitchFamily="-112" charset="-128"/>
                <a:cs typeface="ＭＳ Ｐゴシック" pitchFamily="-112" charset="-128"/>
              </a:rPr>
              <a:t>N</a:t>
            </a:r>
            <a:r>
              <a:rPr lang="en-US" sz="2000" i="1" kern="0" dirty="0">
                <a:solidFill>
                  <a:srgbClr val="007DC3"/>
                </a:solidFill>
                <a:latin typeface="Arial"/>
                <a:ea typeface="ＭＳ Ｐゴシック" pitchFamily="-112" charset="-128"/>
                <a:cs typeface="ＭＳ Ｐゴシック" pitchFamily="-112" charset="-128"/>
              </a:rPr>
              <a:t>oun</a:t>
            </a:r>
            <a:r>
              <a:rPr lang="en-US" sz="2000" b="1" i="1" kern="0" dirty="0">
                <a:solidFill>
                  <a:srgbClr val="007DC3"/>
                </a:solidFill>
                <a:latin typeface="Arial"/>
                <a:ea typeface="ＭＳ Ｐゴシック" pitchFamily="-112" charset="-128"/>
                <a:cs typeface="ＭＳ Ｐゴシック" pitchFamily="-112" charset="-128"/>
              </a:rPr>
              <a:t>)</a:t>
            </a:r>
          </a:p>
        </p:txBody>
      </p:sp>
      <p:sp>
        <p:nvSpPr>
          <p:cNvPr id="22" name="Content Placeholder 2"/>
          <p:cNvSpPr txBox="1">
            <a:spLocks/>
          </p:cNvSpPr>
          <p:nvPr/>
        </p:nvSpPr>
        <p:spPr bwMode="auto">
          <a:xfrm>
            <a:off x="1041400" y="2900240"/>
            <a:ext cx="7404222" cy="1016000"/>
          </a:xfrm>
          <a:prstGeom prst="rect">
            <a:avLst/>
          </a:prstGeom>
          <a:noFill/>
          <a:ln w="9525">
            <a:noFill/>
            <a:miter lim="800000"/>
            <a:headEnd/>
            <a:tailEnd/>
          </a:ln>
        </p:spPr>
        <p:txBody>
          <a:bodyPr wrap="square" lIns="0" tIns="0" rIns="0" bIns="0">
            <a:spAutoFit/>
          </a:bodyPr>
          <a:lstStyle/>
          <a:p>
            <a:r>
              <a:rPr lang="en-US" sz="2200" dirty="0">
                <a:solidFill>
                  <a:srgbClr val="007DC3"/>
                </a:solidFill>
                <a:cs typeface="Arial" charset="0"/>
              </a:rPr>
              <a:t>When </a:t>
            </a:r>
            <a:r>
              <a:rPr lang="en-US" sz="2200" dirty="0" smtClean="0">
                <a:solidFill>
                  <a:srgbClr val="007DC3"/>
                </a:solidFill>
                <a:cs typeface="Arial" charset="0"/>
              </a:rPr>
              <a:t>the volume</a:t>
            </a:r>
            <a:r>
              <a:rPr lang="en-US" sz="2200" dirty="0">
                <a:solidFill>
                  <a:srgbClr val="007DC3"/>
                </a:solidFill>
                <a:cs typeface="Arial" charset="0"/>
              </a:rPr>
              <a:t>, </a:t>
            </a:r>
            <a:r>
              <a:rPr lang="en-US" sz="2200" dirty="0" smtClean="0">
                <a:solidFill>
                  <a:srgbClr val="007DC3"/>
                </a:solidFill>
                <a:cs typeface="Arial" charset="0"/>
              </a:rPr>
              <a:t>velocity, </a:t>
            </a:r>
            <a:r>
              <a:rPr lang="en-US" sz="2200" dirty="0">
                <a:solidFill>
                  <a:srgbClr val="007DC3"/>
                </a:solidFill>
                <a:cs typeface="Arial" charset="0"/>
              </a:rPr>
              <a:t>and variety of data exceeds an organization</a:t>
            </a:r>
            <a:r>
              <a:rPr lang="en-US" altLang="en-US" sz="2200" dirty="0">
                <a:solidFill>
                  <a:srgbClr val="007DC3"/>
                </a:solidFill>
                <a:cs typeface="Arial" charset="0"/>
              </a:rPr>
              <a:t>’</a:t>
            </a:r>
            <a:r>
              <a:rPr lang="en-US" sz="2200" dirty="0">
                <a:solidFill>
                  <a:srgbClr val="007DC3"/>
                </a:solidFill>
                <a:cs typeface="Arial" charset="0"/>
              </a:rPr>
              <a:t>s </a:t>
            </a:r>
            <a:r>
              <a:rPr lang="en-US" sz="2200" dirty="0">
                <a:solidFill>
                  <a:srgbClr val="FF0000"/>
                </a:solidFill>
                <a:cs typeface="Arial" charset="0"/>
              </a:rPr>
              <a:t>storage</a:t>
            </a:r>
            <a:r>
              <a:rPr lang="en-US" sz="2200" dirty="0">
                <a:solidFill>
                  <a:srgbClr val="007DC3"/>
                </a:solidFill>
                <a:cs typeface="Arial" charset="0"/>
              </a:rPr>
              <a:t> or </a:t>
            </a:r>
            <a:r>
              <a:rPr lang="en-US" sz="2200" dirty="0" smtClean="0">
                <a:solidFill>
                  <a:srgbClr val="FF0000"/>
                </a:solidFill>
                <a:cs typeface="Arial" charset="0"/>
              </a:rPr>
              <a:t>computing </a:t>
            </a:r>
            <a:r>
              <a:rPr lang="en-US" sz="2200" dirty="0">
                <a:solidFill>
                  <a:srgbClr val="FF0000"/>
                </a:solidFill>
                <a:cs typeface="Arial" charset="0"/>
              </a:rPr>
              <a:t>capacity </a:t>
            </a:r>
            <a:r>
              <a:rPr lang="en-US" sz="2200" dirty="0">
                <a:solidFill>
                  <a:srgbClr val="007DC3"/>
                </a:solidFill>
                <a:cs typeface="Arial" charset="0"/>
              </a:rPr>
              <a:t>for accurate and timely decision-making</a:t>
            </a:r>
          </a:p>
        </p:txBody>
      </p:sp>
      <p:cxnSp>
        <p:nvCxnSpPr>
          <p:cNvPr id="6" name="Straight Connector 5"/>
          <p:cNvCxnSpPr>
            <a:cxnSpLocks noChangeShapeType="1"/>
          </p:cNvCxnSpPr>
          <p:nvPr/>
        </p:nvCxnSpPr>
        <p:spPr bwMode="auto">
          <a:xfrm rot="5400000">
            <a:off x="1304711" y="615061"/>
            <a:ext cx="912812" cy="1587"/>
          </a:xfrm>
          <a:prstGeom prst="line">
            <a:avLst/>
          </a:prstGeom>
          <a:noFill/>
          <a:ln w="6350" algn="ctr">
            <a:solidFill>
              <a:schemeClr val="accent3"/>
            </a:solidFill>
            <a:round/>
            <a:headEnd/>
            <a:tailEnd/>
          </a:ln>
        </p:spPr>
      </p:cxnSp>
      <p:sp>
        <p:nvSpPr>
          <p:cNvPr id="8" name="TextBox 7"/>
          <p:cNvSpPr txBox="1"/>
          <p:nvPr/>
        </p:nvSpPr>
        <p:spPr>
          <a:xfrm>
            <a:off x="70338" y="247048"/>
            <a:ext cx="1602061" cy="579646"/>
          </a:xfrm>
          <a:prstGeom prst="rect">
            <a:avLst/>
          </a:prstGeom>
          <a:noFill/>
        </p:spPr>
        <p:txBody>
          <a:bodyPr wrap="square" anchor="ctr">
            <a:spAutoFit/>
          </a:bodyPr>
          <a:lstStyle/>
          <a:p>
            <a:pPr algn="r">
              <a:lnSpc>
                <a:spcPts val="1880"/>
              </a:lnSpc>
              <a:defRPr/>
            </a:pPr>
            <a:r>
              <a:rPr lang="en-US" sz="1200" b="1" cap="all" dirty="0">
                <a:solidFill>
                  <a:srgbClr val="0070C0"/>
                </a:solidFill>
                <a:latin typeface="Arial" pitchFamily="34" charset="0"/>
                <a:ea typeface="ＭＳ Ｐゴシック" pitchFamily="34" charset="-128"/>
                <a:cs typeface="+mn-cs"/>
              </a:rPr>
              <a:t>Current Trends in Analytics</a:t>
            </a:r>
          </a:p>
        </p:txBody>
      </p:sp>
    </p:spTree>
    <p:extLst>
      <p:ext uri="{BB962C8B-B14F-4D97-AF65-F5344CB8AC3E}">
        <p14:creationId xmlns:p14="http://schemas.microsoft.com/office/powerpoint/2010/main" val="247574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136530" y="247048"/>
            <a:ext cx="6708532" cy="461665"/>
          </a:xfrm>
          <a:prstGeom prst="rect">
            <a:avLst/>
          </a:prstGeom>
          <a:noFill/>
          <a:ln w="9525">
            <a:noFill/>
            <a:miter lim="800000"/>
            <a:headEnd/>
            <a:tailEnd/>
          </a:ln>
        </p:spPr>
        <p:txBody>
          <a:bodyPr wrap="square" anchor="b">
            <a:spAutoFit/>
          </a:bodyPr>
          <a:lstStyle/>
          <a:p>
            <a:r>
              <a:rPr lang="en-US" sz="2400" b="1" dirty="0" smtClean="0">
                <a:solidFill>
                  <a:srgbClr val="0070C3"/>
                </a:solidFill>
                <a:latin typeface="+mj-lt"/>
                <a:cs typeface="Arial" charset="0"/>
              </a:rPr>
              <a:t>The Changing Information Technology Environment</a:t>
            </a:r>
            <a:endParaRPr lang="en-US" sz="2400" b="1" dirty="0">
              <a:solidFill>
                <a:srgbClr val="0070C3"/>
              </a:solidFill>
              <a:latin typeface="+mj-lt"/>
              <a:cs typeface="Arial" charset="0"/>
            </a:endParaRPr>
          </a:p>
        </p:txBody>
      </p:sp>
      <p:sp>
        <p:nvSpPr>
          <p:cNvPr id="26" name="Content Placeholder 3"/>
          <p:cNvSpPr txBox="1">
            <a:spLocks/>
          </p:cNvSpPr>
          <p:nvPr/>
        </p:nvSpPr>
        <p:spPr bwMode="auto">
          <a:xfrm>
            <a:off x="2136530" y="936428"/>
            <a:ext cx="4582135" cy="3810402"/>
          </a:xfrm>
          <a:prstGeom prst="rect">
            <a:avLst/>
          </a:prstGeom>
          <a:noFill/>
          <a:ln w="9525">
            <a:noFill/>
            <a:miter lim="800000"/>
            <a:headEnd/>
            <a:tailEnd/>
          </a:ln>
        </p:spPr>
        <p:txBody>
          <a:bodyPr wrap="square" anchor="ctr">
            <a:spAutoFit/>
          </a:bodyPr>
          <a:lstStyle/>
          <a:p>
            <a:pPr marL="347663" indent="-347663">
              <a:lnSpc>
                <a:spcPct val="90000"/>
              </a:lnSpc>
              <a:spcBef>
                <a:spcPct val="35000"/>
              </a:spcBef>
              <a:spcAft>
                <a:spcPct val="17000"/>
              </a:spcAft>
              <a:buClr>
                <a:srgbClr val="97C0E6"/>
              </a:buClr>
              <a:buFont typeface="Arial" charset="0"/>
              <a:buChar char="•"/>
            </a:pPr>
            <a:r>
              <a:rPr lang="en-US" sz="1600" dirty="0" smtClean="0">
                <a:solidFill>
                  <a:schemeClr val="accent1"/>
                </a:solidFill>
              </a:rPr>
              <a:t>Open Source</a:t>
            </a:r>
          </a:p>
          <a:p>
            <a:pPr marL="804863" lvl="1" indent="-347663">
              <a:lnSpc>
                <a:spcPct val="90000"/>
              </a:lnSpc>
              <a:spcBef>
                <a:spcPct val="35000"/>
              </a:spcBef>
              <a:spcAft>
                <a:spcPct val="17000"/>
              </a:spcAft>
              <a:buClr>
                <a:srgbClr val="97C0E6"/>
              </a:buClr>
              <a:buFont typeface="Arial" charset="0"/>
              <a:buChar char="•"/>
            </a:pPr>
            <a:r>
              <a:rPr lang="en-US" sz="1600" dirty="0" err="1" smtClean="0">
                <a:solidFill>
                  <a:schemeClr val="accent1"/>
                </a:solidFill>
              </a:rPr>
              <a:t>Hadoop</a:t>
            </a:r>
            <a:endParaRPr lang="en-US" sz="1600" dirty="0" smtClean="0">
              <a:solidFill>
                <a:schemeClr val="accent1"/>
              </a:solidFill>
            </a:endParaRPr>
          </a:p>
          <a:p>
            <a:pPr marL="804863" lvl="1" indent="-347663">
              <a:lnSpc>
                <a:spcPct val="90000"/>
              </a:lnSpc>
              <a:spcBef>
                <a:spcPct val="35000"/>
              </a:spcBef>
              <a:spcAft>
                <a:spcPct val="17000"/>
              </a:spcAft>
              <a:buClr>
                <a:srgbClr val="97C0E6"/>
              </a:buClr>
              <a:buFont typeface="Arial" charset="0"/>
              <a:buChar char="•"/>
            </a:pPr>
            <a:r>
              <a:rPr lang="en-US" sz="1600" dirty="0">
                <a:solidFill>
                  <a:schemeClr val="accent1"/>
                </a:solidFill>
              </a:rPr>
              <a:t>R</a:t>
            </a:r>
          </a:p>
          <a:p>
            <a:pPr marL="347663" indent="-347663">
              <a:lnSpc>
                <a:spcPct val="90000"/>
              </a:lnSpc>
              <a:spcBef>
                <a:spcPct val="35000"/>
              </a:spcBef>
              <a:spcAft>
                <a:spcPct val="17000"/>
              </a:spcAft>
              <a:buClr>
                <a:srgbClr val="97C0E6"/>
              </a:buClr>
              <a:buFont typeface="Arial" charset="0"/>
              <a:buChar char="•"/>
            </a:pPr>
            <a:r>
              <a:rPr lang="en-US" sz="1600" dirty="0" smtClean="0">
                <a:solidFill>
                  <a:schemeClr val="accent1"/>
                </a:solidFill>
              </a:rPr>
              <a:t>Infrastructure Technologies</a:t>
            </a:r>
          </a:p>
          <a:p>
            <a:pPr marL="742950" lvl="1" indent="-285750">
              <a:lnSpc>
                <a:spcPct val="90000"/>
              </a:lnSpc>
              <a:spcBef>
                <a:spcPct val="35000"/>
              </a:spcBef>
              <a:spcAft>
                <a:spcPct val="17000"/>
              </a:spcAft>
              <a:buClr>
                <a:srgbClr val="97C0E6"/>
              </a:buClr>
              <a:buFont typeface="Arial" pitchFamily="34" charset="0"/>
              <a:buChar char="•"/>
            </a:pPr>
            <a:r>
              <a:rPr lang="en-US" sz="1600" dirty="0" smtClean="0">
                <a:solidFill>
                  <a:schemeClr val="accent1"/>
                </a:solidFill>
              </a:rPr>
              <a:t>Cloud Computing</a:t>
            </a:r>
          </a:p>
          <a:p>
            <a:pPr marL="742950" lvl="1" indent="-285750">
              <a:lnSpc>
                <a:spcPct val="90000"/>
              </a:lnSpc>
              <a:spcBef>
                <a:spcPct val="35000"/>
              </a:spcBef>
              <a:spcAft>
                <a:spcPct val="17000"/>
              </a:spcAft>
              <a:buClr>
                <a:srgbClr val="97C0E6"/>
              </a:buClr>
              <a:buFont typeface="Arial" pitchFamily="34" charset="0"/>
              <a:buChar char="•"/>
            </a:pPr>
            <a:r>
              <a:rPr lang="en-US" sz="1600" dirty="0" smtClean="0">
                <a:solidFill>
                  <a:schemeClr val="accent1"/>
                </a:solidFill>
              </a:rPr>
              <a:t>Grid</a:t>
            </a:r>
          </a:p>
          <a:p>
            <a:pPr marL="742950" lvl="1" indent="-285750">
              <a:lnSpc>
                <a:spcPct val="90000"/>
              </a:lnSpc>
              <a:spcBef>
                <a:spcPct val="35000"/>
              </a:spcBef>
              <a:spcAft>
                <a:spcPct val="17000"/>
              </a:spcAft>
              <a:buClr>
                <a:srgbClr val="97C0E6"/>
              </a:buClr>
              <a:buFont typeface="Arial" pitchFamily="34" charset="0"/>
              <a:buChar char="•"/>
            </a:pPr>
            <a:r>
              <a:rPr lang="en-US" sz="1600" dirty="0" smtClean="0">
                <a:solidFill>
                  <a:schemeClr val="accent1"/>
                </a:solidFill>
              </a:rPr>
              <a:t>In-Database</a:t>
            </a:r>
          </a:p>
          <a:p>
            <a:pPr marL="742950" lvl="1" indent="-285750">
              <a:lnSpc>
                <a:spcPct val="90000"/>
              </a:lnSpc>
              <a:spcBef>
                <a:spcPct val="35000"/>
              </a:spcBef>
              <a:spcAft>
                <a:spcPct val="17000"/>
              </a:spcAft>
              <a:buClr>
                <a:srgbClr val="97C0E6"/>
              </a:buClr>
              <a:buFont typeface="Arial" pitchFamily="34" charset="0"/>
              <a:buChar char="•"/>
            </a:pPr>
            <a:r>
              <a:rPr lang="en-US" sz="1600" dirty="0" smtClean="0">
                <a:solidFill>
                  <a:schemeClr val="accent1"/>
                </a:solidFill>
              </a:rPr>
              <a:t>In-Memory</a:t>
            </a:r>
          </a:p>
          <a:p>
            <a:pPr marL="742950" lvl="1" indent="-285750">
              <a:lnSpc>
                <a:spcPct val="90000"/>
              </a:lnSpc>
              <a:spcBef>
                <a:spcPct val="35000"/>
              </a:spcBef>
              <a:spcAft>
                <a:spcPct val="17000"/>
              </a:spcAft>
              <a:buClr>
                <a:srgbClr val="97C0E6"/>
              </a:buClr>
              <a:buFont typeface="Arial" pitchFamily="34" charset="0"/>
              <a:buChar char="•"/>
            </a:pPr>
            <a:r>
              <a:rPr lang="en-US" sz="1600" dirty="0" smtClean="0">
                <a:solidFill>
                  <a:schemeClr val="accent1"/>
                </a:solidFill>
              </a:rPr>
              <a:t>Mobile Devices</a:t>
            </a:r>
          </a:p>
          <a:p>
            <a:pPr marL="285750" indent="-285750">
              <a:lnSpc>
                <a:spcPct val="90000"/>
              </a:lnSpc>
              <a:spcBef>
                <a:spcPct val="35000"/>
              </a:spcBef>
              <a:spcAft>
                <a:spcPct val="17000"/>
              </a:spcAft>
              <a:buClr>
                <a:srgbClr val="97C0E6"/>
              </a:buClr>
              <a:buFont typeface="Arial" pitchFamily="34" charset="0"/>
              <a:buChar char="•"/>
            </a:pPr>
            <a:r>
              <a:rPr lang="en-US" sz="1600" dirty="0" smtClean="0">
                <a:solidFill>
                  <a:schemeClr val="accent1"/>
                </a:solidFill>
              </a:rPr>
              <a:t>Information Management </a:t>
            </a:r>
          </a:p>
          <a:p>
            <a:pPr marL="742950" lvl="1" indent="-285750">
              <a:lnSpc>
                <a:spcPct val="90000"/>
              </a:lnSpc>
              <a:spcBef>
                <a:spcPct val="35000"/>
              </a:spcBef>
              <a:spcAft>
                <a:spcPct val="17000"/>
              </a:spcAft>
              <a:buClr>
                <a:srgbClr val="97C0E6"/>
              </a:buClr>
              <a:buFont typeface="Arial" pitchFamily="34" charset="0"/>
              <a:buChar char="•"/>
            </a:pPr>
            <a:r>
              <a:rPr lang="en-US" sz="1600" dirty="0" smtClean="0">
                <a:solidFill>
                  <a:schemeClr val="accent1"/>
                </a:solidFill>
              </a:rPr>
              <a:t>Stream It, Score It, Store It</a:t>
            </a:r>
          </a:p>
        </p:txBody>
      </p:sp>
      <p:sp>
        <p:nvSpPr>
          <p:cNvPr id="7" name="TextBox 6"/>
          <p:cNvSpPr txBox="1"/>
          <p:nvPr/>
        </p:nvSpPr>
        <p:spPr>
          <a:xfrm>
            <a:off x="182880" y="247048"/>
            <a:ext cx="1707466" cy="579646"/>
          </a:xfrm>
          <a:prstGeom prst="rect">
            <a:avLst/>
          </a:prstGeom>
          <a:noFill/>
        </p:spPr>
        <p:txBody>
          <a:bodyPr wrap="square" anchor="ctr">
            <a:spAutoFit/>
          </a:bodyPr>
          <a:lstStyle/>
          <a:p>
            <a:pPr algn="r">
              <a:lnSpc>
                <a:spcPts val="1880"/>
              </a:lnSpc>
              <a:defRPr/>
            </a:pPr>
            <a:r>
              <a:rPr lang="en-US" sz="1200" b="1" cap="all" dirty="0">
                <a:solidFill>
                  <a:srgbClr val="0070C0"/>
                </a:solidFill>
                <a:latin typeface="Arial" pitchFamily="34" charset="0"/>
                <a:ea typeface="ＭＳ Ｐゴシック" pitchFamily="34" charset="-128"/>
                <a:cs typeface="+mn-cs"/>
              </a:rPr>
              <a:t>Current Trends in Analytics</a:t>
            </a:r>
          </a:p>
        </p:txBody>
      </p:sp>
      <p:cxnSp>
        <p:nvCxnSpPr>
          <p:cNvPr id="5" name="Straight Connector 4"/>
          <p:cNvCxnSpPr>
            <a:cxnSpLocks noChangeShapeType="1"/>
          </p:cNvCxnSpPr>
          <p:nvPr/>
        </p:nvCxnSpPr>
        <p:spPr bwMode="auto">
          <a:xfrm rot="5400000">
            <a:off x="1487489" y="620396"/>
            <a:ext cx="912812" cy="1587"/>
          </a:xfrm>
          <a:prstGeom prst="line">
            <a:avLst/>
          </a:prstGeom>
          <a:noFill/>
          <a:ln w="6350" algn="ctr">
            <a:solidFill>
              <a:schemeClr val="accent3"/>
            </a:solidFill>
            <a:round/>
            <a:headEnd/>
            <a:tailEnd/>
          </a:ln>
        </p:spPr>
      </p:cxnSp>
    </p:spTree>
    <p:extLst>
      <p:ext uri="{BB962C8B-B14F-4D97-AF65-F5344CB8AC3E}">
        <p14:creationId xmlns:p14="http://schemas.microsoft.com/office/powerpoint/2010/main" val="397531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849959" y="1526956"/>
            <a:ext cx="6699243" cy="2465070"/>
          </a:xfrm>
          <a:prstGeom prst="rect">
            <a:avLst/>
          </a:prstGeom>
        </p:spPr>
        <p:txBody>
          <a:bodyPr/>
          <a:lstStyle>
            <a:lvl1pPr marL="347663" indent="-347663" algn="l" rtl="0" eaLnBrk="0" fontAlgn="base" hangingPunct="0">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0" fontAlgn="base" hangingPunct="0">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cs typeface="ＭＳ Ｐゴシック"/>
              </a:defRPr>
            </a:lvl2pPr>
            <a:lvl3pPr marL="1025525" indent="-227013" algn="l" rtl="0" eaLnBrk="0" fontAlgn="base" hangingPunct="0">
              <a:lnSpc>
                <a:spcPct val="92000"/>
              </a:lnSpc>
              <a:spcBef>
                <a:spcPct val="17000"/>
              </a:spcBef>
              <a:spcAft>
                <a:spcPct val="17000"/>
              </a:spcAft>
              <a:buClr>
                <a:schemeClr val="accent2"/>
              </a:buClr>
              <a:buFont typeface="Arial" charset="0"/>
              <a:buChar char="»"/>
              <a:defRPr sz="2000">
                <a:solidFill>
                  <a:schemeClr val="bg2"/>
                </a:solidFill>
                <a:latin typeface="+mn-lt"/>
                <a:ea typeface="ＭＳ Ｐゴシック" pitchFamily="-112" charset="-128"/>
                <a:cs typeface="ＭＳ Ｐゴシック"/>
              </a:defRPr>
            </a:lvl3pPr>
            <a:lvl4pPr marL="1600200" indent="-228600" algn="l" rtl="0" eaLnBrk="0" fontAlgn="base" hangingPunct="0">
              <a:spcBef>
                <a:spcPct val="20000"/>
              </a:spcBef>
              <a:spcAft>
                <a:spcPct val="0"/>
              </a:spcAft>
              <a:buClr>
                <a:schemeClr val="accent2"/>
              </a:buClr>
              <a:buFont typeface="Arial" charset="0"/>
              <a:buChar char="»"/>
              <a:defRPr sz="2000">
                <a:solidFill>
                  <a:schemeClr val="bg2"/>
                </a:solidFill>
                <a:latin typeface="+mn-lt"/>
                <a:ea typeface="ＭＳ Ｐゴシック" pitchFamily="-112" charset="-128"/>
                <a:cs typeface="ＭＳ Ｐゴシック"/>
              </a:defRPr>
            </a:lvl4pPr>
            <a:lvl5pPr marL="2057400" indent="-228600" algn="l" rtl="0" eaLnBrk="0" fontAlgn="base" hangingPunct="0">
              <a:spcBef>
                <a:spcPct val="20000"/>
              </a:spcBef>
              <a:spcAft>
                <a:spcPct val="0"/>
              </a:spcAft>
              <a:buClr>
                <a:schemeClr val="accent2"/>
              </a:buClr>
              <a:buFont typeface="Arial" charset="0"/>
              <a:buChar char="–"/>
              <a:defRPr sz="2000">
                <a:solidFill>
                  <a:schemeClr val="bg2"/>
                </a:solidFill>
                <a:latin typeface="+mn-lt"/>
                <a:ea typeface="ＭＳ Ｐゴシック" pitchFamily="-11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dirty="0" smtClean="0">
                <a:latin typeface="Arial" charset="0"/>
                <a:ea typeface="ＭＳ Ｐゴシック"/>
                <a:cs typeface="ＭＳ Ｐゴシック"/>
              </a:rPr>
              <a:t>Analytics versus “Business Intelligence”</a:t>
            </a:r>
            <a:endParaRPr lang="en-US" dirty="0" smtClean="0"/>
          </a:p>
          <a:p>
            <a:r>
              <a:rPr lang="en-US" dirty="0" smtClean="0"/>
              <a:t>Challenges to the use of Analytics</a:t>
            </a:r>
          </a:p>
          <a:p>
            <a:r>
              <a:rPr lang="en-US" dirty="0" smtClean="0"/>
              <a:t>Role and Definition of Centers of Excellence</a:t>
            </a:r>
          </a:p>
          <a:p>
            <a:r>
              <a:rPr lang="en-US" dirty="0" smtClean="0"/>
              <a:t>How to evaluate Analytics projects</a:t>
            </a:r>
          </a:p>
          <a:p>
            <a:endParaRPr lang="en-US" dirty="0" smtClean="0"/>
          </a:p>
          <a:p>
            <a:endParaRPr lang="en-US" dirty="0" smtClean="0"/>
          </a:p>
        </p:txBody>
      </p:sp>
      <p:sp>
        <p:nvSpPr>
          <p:cNvPr id="15" name="TextBox 14"/>
          <p:cNvSpPr txBox="1"/>
          <p:nvPr/>
        </p:nvSpPr>
        <p:spPr>
          <a:xfrm>
            <a:off x="852609" y="600099"/>
            <a:ext cx="5838200" cy="487313"/>
          </a:xfrm>
          <a:prstGeom prst="rect">
            <a:avLst/>
          </a:prstGeom>
          <a:noFill/>
        </p:spPr>
        <p:txBody>
          <a:bodyPr wrap="square" anchor="ctr">
            <a:spAutoFit/>
          </a:bodyPr>
          <a:lstStyle/>
          <a:p>
            <a:pPr marL="347663" indent="-347663">
              <a:lnSpc>
                <a:spcPct val="90000"/>
              </a:lnSpc>
              <a:spcBef>
                <a:spcPct val="35000"/>
              </a:spcBef>
              <a:spcAft>
                <a:spcPct val="17000"/>
              </a:spcAft>
              <a:buClr>
                <a:schemeClr val="accent2"/>
              </a:buClr>
              <a:defRPr/>
            </a:pPr>
            <a:r>
              <a:rPr lang="en-US" sz="2800" b="1" kern="0" cap="all" dirty="0">
                <a:solidFill>
                  <a:srgbClr val="00539B"/>
                </a:solidFill>
                <a:latin typeface="+mn-lt"/>
                <a:ea typeface="ＭＳ Ｐゴシック" pitchFamily="-112" charset="-128"/>
                <a:cs typeface="Calibri" pitchFamily="34" charset="0"/>
              </a:rPr>
              <a:t>Discussion Topics</a:t>
            </a:r>
          </a:p>
        </p:txBody>
      </p:sp>
    </p:spTree>
    <p:extLst>
      <p:ext uri="{BB962C8B-B14F-4D97-AF65-F5344CB8AC3E}">
        <p14:creationId xmlns:p14="http://schemas.microsoft.com/office/powerpoint/2010/main" val="3599962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50"/>
            <a:ext cx="9144000" cy="4809932"/>
          </a:xfrm>
          <a:prstGeom prst="rect">
            <a:avLst/>
          </a:prstGeom>
        </p:spPr>
      </p:pic>
    </p:spTree>
    <p:extLst>
      <p:ext uri="{BB962C8B-B14F-4D97-AF65-F5344CB8AC3E}">
        <p14:creationId xmlns:p14="http://schemas.microsoft.com/office/powerpoint/2010/main" val="245843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36" y="0"/>
            <a:ext cx="9132928" cy="5143500"/>
            <a:chOff x="5536" y="0"/>
            <a:chExt cx="9132928" cy="5143500"/>
          </a:xfrm>
        </p:grpSpPr>
        <p:pic>
          <p:nvPicPr>
            <p:cNvPr id="37893"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536" y="0"/>
              <a:ext cx="9132928" cy="5143500"/>
            </a:xfrm>
            <a:prstGeom prst="rect">
              <a:avLst/>
            </a:prstGeom>
            <a:noFill/>
            <a:ln w="9525">
              <a:noFill/>
              <a:miter lim="800000"/>
              <a:headEnd/>
              <a:tailEnd/>
            </a:ln>
          </p:spPr>
        </p:pic>
        <p:sp>
          <p:nvSpPr>
            <p:cNvPr id="12" name="TextBox 11"/>
            <p:cNvSpPr txBox="1"/>
            <p:nvPr/>
          </p:nvSpPr>
          <p:spPr bwMode="auto">
            <a:xfrm>
              <a:off x="3000375" y="4864100"/>
              <a:ext cx="3138488" cy="276225"/>
            </a:xfrm>
            <a:prstGeom prst="rect">
              <a:avLst/>
            </a:prstGeom>
            <a:noFill/>
          </p:spPr>
          <p:txBody>
            <a:bodyPr anchor="ctr">
              <a:spAutoFit/>
            </a:bodyPr>
            <a:lstStyle/>
            <a:p>
              <a:pPr algn="ctr" eaLnBrk="0" hangingPunct="0">
                <a:defRPr/>
              </a:pPr>
              <a:r>
                <a:rPr lang="en-US" sz="600" b="1" kern="300" spc="50" dirty="0">
                  <a:solidFill>
                    <a:schemeClr val="bg2"/>
                  </a:solidFill>
                  <a:latin typeface=" arial"/>
                  <a:ea typeface="ＭＳ Ｐゴシック" pitchFamily="34" charset="-128"/>
                  <a:cs typeface=" arial"/>
                </a:rPr>
                <a:t/>
              </a:r>
              <a:br>
                <a:rPr lang="en-US" sz="600" b="1" kern="300" spc="50" dirty="0">
                  <a:solidFill>
                    <a:schemeClr val="bg2"/>
                  </a:solidFill>
                  <a:latin typeface=" arial"/>
                  <a:ea typeface="ＭＳ Ｐゴシック" pitchFamily="34" charset="-128"/>
                  <a:cs typeface=" arial"/>
                </a:rPr>
              </a:br>
              <a:r>
                <a:rPr lang="en-US" sz="600" b="1" kern="300" spc="50" dirty="0">
                  <a:solidFill>
                    <a:schemeClr val="bg2"/>
                  </a:solidFill>
                  <a:latin typeface=" arial"/>
                  <a:ea typeface="ＭＳ Ｐゴシック" pitchFamily="34" charset="-128"/>
                  <a:cs typeface=" arial"/>
                </a:rPr>
                <a:t>Copyright © 2012, SAS Institute Inc. All rights reserved.</a:t>
              </a:r>
            </a:p>
          </p:txBody>
        </p:sp>
      </p:grpSp>
      <p:pic>
        <p:nvPicPr>
          <p:cNvPr id="8"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503490" y="4729163"/>
            <a:ext cx="1179172" cy="273050"/>
          </a:xfrm>
          <a:prstGeom prst="rect">
            <a:avLst/>
          </a:prstGeom>
          <a:noFill/>
          <a:ln w="9525">
            <a:noFill/>
            <a:miter lim="800000"/>
            <a:headEnd/>
            <a:tailEnd/>
          </a:ln>
        </p:spPr>
      </p:pic>
      <p:sp>
        <p:nvSpPr>
          <p:cNvPr id="6" name="TextBox 5"/>
          <p:cNvSpPr txBox="1"/>
          <p:nvPr/>
        </p:nvSpPr>
        <p:spPr>
          <a:xfrm>
            <a:off x="597876" y="2391840"/>
            <a:ext cx="1811215" cy="923330"/>
          </a:xfrm>
          <a:prstGeom prst="rect">
            <a:avLst/>
          </a:prstGeom>
          <a:noFill/>
        </p:spPr>
        <p:txBody>
          <a:bodyPr wrap="square" anchor="ctr">
            <a:spAutoFit/>
          </a:bodyPr>
          <a:lstStyle/>
          <a:p>
            <a:pPr algn="r">
              <a:defRPr/>
            </a:pPr>
            <a:r>
              <a:rPr lang="en-US" sz="1800" cap="all" dirty="0" smtClean="0">
                <a:solidFill>
                  <a:schemeClr val="bg1"/>
                </a:solidFill>
                <a:latin typeface="Arial" pitchFamily="34" charset="0"/>
                <a:ea typeface="ＭＳ Ｐゴシック" pitchFamily="34" charset="-128"/>
                <a:cs typeface="+mn-cs"/>
              </a:rPr>
              <a:t>Challenges to the use of analytics</a:t>
            </a:r>
            <a:endParaRPr lang="en-US" sz="1800" cap="all" dirty="0">
              <a:solidFill>
                <a:schemeClr val="bg1"/>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88372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80" name="Picture 8" descr="Lg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520"/>
            <a:ext cx="8154988" cy="465137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bwMode="auto">
          <a:xfrm rot="5400000">
            <a:off x="1581151" y="608305"/>
            <a:ext cx="722312" cy="1587"/>
          </a:xfrm>
          <a:prstGeom prst="line">
            <a:avLst/>
          </a:prstGeom>
          <a:solidFill>
            <a:schemeClr val="accent1"/>
          </a:solidFill>
          <a:ln w="6350" cap="flat" cmpd="sng" algn="ctr">
            <a:solidFill>
              <a:schemeClr val="accent3"/>
            </a:solidFill>
            <a:prstDash val="solid"/>
            <a:round/>
            <a:headEnd type="none" w="med" len="med"/>
            <a:tailEnd type="none" w="med" len="med"/>
          </a:ln>
          <a:effectLst/>
        </p:spPr>
      </p:cxnSp>
      <p:sp>
        <p:nvSpPr>
          <p:cNvPr id="16" name="TextBox 15"/>
          <p:cNvSpPr txBox="1">
            <a:spLocks noChangeArrowheads="1"/>
          </p:cNvSpPr>
          <p:nvPr/>
        </p:nvSpPr>
        <p:spPr bwMode="auto">
          <a:xfrm>
            <a:off x="236538" y="334358"/>
            <a:ext cx="1662112" cy="5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r" eaLnBrk="1" hangingPunct="1">
              <a:lnSpc>
                <a:spcPts val="1875"/>
              </a:lnSpc>
            </a:pPr>
            <a:r>
              <a:rPr lang="en-US" sz="1600" dirty="0">
                <a:solidFill>
                  <a:schemeClr val="accent2"/>
                </a:solidFill>
              </a:rPr>
              <a:t>EXTERNAL </a:t>
            </a:r>
            <a:r>
              <a:rPr lang="en-US" sz="1600" dirty="0" smtClean="0">
                <a:solidFill>
                  <a:schemeClr val="accent2"/>
                </a:solidFill>
              </a:rPr>
              <a:t>VIEWPOINT</a:t>
            </a:r>
            <a:endParaRPr lang="en-US" sz="1600" dirty="0">
              <a:solidFill>
                <a:schemeClr val="accent2"/>
              </a:solidFill>
            </a:endParaRPr>
          </a:p>
        </p:txBody>
      </p:sp>
      <p:sp>
        <p:nvSpPr>
          <p:cNvPr id="20" name="TextBox 19"/>
          <p:cNvSpPr txBox="1">
            <a:spLocks noChangeArrowheads="1"/>
          </p:cNvSpPr>
          <p:nvPr/>
        </p:nvSpPr>
        <p:spPr bwMode="auto">
          <a:xfrm>
            <a:off x="1962149" y="358272"/>
            <a:ext cx="60564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eaLnBrk="1" hangingPunct="1"/>
            <a:r>
              <a:rPr lang="en-US" sz="2000" dirty="0">
                <a:solidFill>
                  <a:schemeClr val="accent1"/>
                </a:solidFill>
              </a:rPr>
              <a:t>CHALLENGES IN ANALYTICS  ADOPTION</a:t>
            </a:r>
          </a:p>
        </p:txBody>
      </p:sp>
      <p:sp>
        <p:nvSpPr>
          <p:cNvPr id="14" name="Text Box 3"/>
          <p:cNvSpPr txBox="1">
            <a:spLocks noChangeArrowheads="1"/>
          </p:cNvSpPr>
          <p:nvPr/>
        </p:nvSpPr>
        <p:spPr bwMode="auto">
          <a:xfrm>
            <a:off x="4714875" y="4338930"/>
            <a:ext cx="3157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eaLnBrk="1" hangingPunct="1"/>
            <a:r>
              <a:rPr lang="en-US" sz="700" dirty="0">
                <a:solidFill>
                  <a:schemeClr val="accent2"/>
                </a:solidFill>
                <a:latin typeface="Lucida Grande"/>
                <a:ea typeface="Lucida Grande"/>
                <a:cs typeface="Lucida Grande"/>
              </a:rPr>
              <a:t>Source: The Current State of Business Analytics: Where Do We Go From Here?</a:t>
            </a:r>
          </a:p>
          <a:p>
            <a:pPr eaLnBrk="1" hangingPunct="1"/>
            <a:r>
              <a:rPr lang="en-US" sz="700" dirty="0">
                <a:solidFill>
                  <a:schemeClr val="accent2"/>
                </a:solidFill>
                <a:latin typeface="Lucida Grande"/>
                <a:ea typeface="Lucida Grande"/>
                <a:cs typeface="Lucida Grande"/>
              </a:rPr>
              <a:t>Prepared by Bloomberg Businessweek Research Services, 2011</a:t>
            </a:r>
            <a:endParaRPr lang="en-US" sz="700" dirty="0">
              <a:solidFill>
                <a:schemeClr val="accent2"/>
              </a:solidFill>
              <a:cs typeface="Arial" pitchFamily="34" charset="0"/>
            </a:endParaRPr>
          </a:p>
        </p:txBody>
      </p:sp>
    </p:spTree>
    <p:extLst>
      <p:ext uri="{BB962C8B-B14F-4D97-AF65-F5344CB8AC3E}">
        <p14:creationId xmlns:p14="http://schemas.microsoft.com/office/powerpoint/2010/main" val="912931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605816" y="200472"/>
            <a:ext cx="5421559" cy="523220"/>
          </a:xfrm>
          <a:prstGeom prst="rect">
            <a:avLst/>
          </a:prstGeom>
          <a:noFill/>
          <a:ln w="9525">
            <a:noFill/>
            <a:miter lim="800000"/>
            <a:headEnd/>
            <a:tailEnd/>
          </a:ln>
        </p:spPr>
        <p:txBody>
          <a:bodyPr wrap="square" anchor="b">
            <a:spAutoFit/>
          </a:bodyPr>
          <a:lstStyle/>
          <a:p>
            <a:r>
              <a:rPr lang="en-US" sz="2800" b="1" dirty="0" smtClean="0">
                <a:solidFill>
                  <a:srgbClr val="0070C3"/>
                </a:solidFill>
                <a:latin typeface="+mj-lt"/>
                <a:cs typeface="Arial" charset="0"/>
              </a:rPr>
              <a:t>Information Challenges</a:t>
            </a:r>
            <a:endParaRPr lang="en-US" sz="2800" b="1" dirty="0">
              <a:solidFill>
                <a:srgbClr val="0070C3"/>
              </a:solidFill>
              <a:latin typeface="+mj-lt"/>
              <a:cs typeface="Arial" charset="0"/>
            </a:endParaRPr>
          </a:p>
        </p:txBody>
      </p:sp>
      <p:sp>
        <p:nvSpPr>
          <p:cNvPr id="26" name="Content Placeholder 3"/>
          <p:cNvSpPr txBox="1">
            <a:spLocks/>
          </p:cNvSpPr>
          <p:nvPr/>
        </p:nvSpPr>
        <p:spPr bwMode="auto">
          <a:xfrm>
            <a:off x="626080" y="937270"/>
            <a:ext cx="8192605" cy="3864904"/>
          </a:xfrm>
          <a:prstGeom prst="rect">
            <a:avLst/>
          </a:prstGeom>
          <a:noFill/>
          <a:ln w="9525">
            <a:noFill/>
            <a:miter lim="800000"/>
            <a:headEnd/>
            <a:tailEnd/>
          </a:ln>
        </p:spPr>
        <p:txBody>
          <a:bodyPr wrap="square" anchor="ctr">
            <a:spAutoFit/>
          </a:bodyPr>
          <a:lstStyle/>
          <a:p>
            <a:pPr marL="344488" lvl="1" indent="-344488">
              <a:lnSpc>
                <a:spcPct val="150000"/>
              </a:lnSpc>
              <a:spcBef>
                <a:spcPct val="35000"/>
              </a:spcBef>
              <a:spcAft>
                <a:spcPct val="17000"/>
              </a:spcAft>
              <a:buClr>
                <a:srgbClr val="97C0E6"/>
              </a:buClr>
              <a:buSzPct val="130000"/>
              <a:buFont typeface="Arial" charset="0"/>
              <a:buChar char="•"/>
            </a:pPr>
            <a:r>
              <a:rPr lang="en-US" sz="1800" dirty="0" smtClean="0">
                <a:solidFill>
                  <a:schemeClr val="accent1"/>
                </a:solidFill>
              </a:rPr>
              <a:t>Growth in </a:t>
            </a:r>
            <a:r>
              <a:rPr lang="en-US" sz="1800" dirty="0">
                <a:solidFill>
                  <a:schemeClr val="accent1"/>
                </a:solidFill>
              </a:rPr>
              <a:t>external data, </a:t>
            </a:r>
            <a:r>
              <a:rPr lang="en-US" sz="1800" dirty="0" smtClean="0">
                <a:solidFill>
                  <a:schemeClr val="accent1"/>
                </a:solidFill>
              </a:rPr>
              <a:t>such as from social media sources</a:t>
            </a:r>
            <a:endParaRPr lang="en-US" sz="1800" dirty="0">
              <a:solidFill>
                <a:schemeClr val="accent1"/>
              </a:solidFill>
            </a:endParaRPr>
          </a:p>
          <a:p>
            <a:pPr marL="344488" lvl="1" indent="-344488">
              <a:lnSpc>
                <a:spcPct val="150000"/>
              </a:lnSpc>
              <a:spcBef>
                <a:spcPct val="35000"/>
              </a:spcBef>
              <a:spcAft>
                <a:spcPct val="17000"/>
              </a:spcAft>
              <a:buClr>
                <a:srgbClr val="97C0E6"/>
              </a:buClr>
              <a:buSzPct val="130000"/>
              <a:buFont typeface="Arial" charset="0"/>
              <a:buChar char="•"/>
            </a:pPr>
            <a:r>
              <a:rPr lang="en-US" sz="1800" dirty="0">
                <a:solidFill>
                  <a:schemeClr val="accent1"/>
                </a:solidFill>
              </a:rPr>
              <a:t>Complexity, </a:t>
            </a:r>
            <a:r>
              <a:rPr lang="en-US" sz="1800" dirty="0" smtClean="0">
                <a:solidFill>
                  <a:schemeClr val="accent1"/>
                </a:solidFill>
              </a:rPr>
              <a:t>access, and </a:t>
            </a:r>
            <a:r>
              <a:rPr lang="en-US" sz="1800" dirty="0">
                <a:solidFill>
                  <a:schemeClr val="accent1"/>
                </a:solidFill>
              </a:rPr>
              <a:t>security</a:t>
            </a:r>
          </a:p>
          <a:p>
            <a:pPr marL="344488" lvl="1" indent="-344488">
              <a:lnSpc>
                <a:spcPct val="150000"/>
              </a:lnSpc>
              <a:spcBef>
                <a:spcPct val="35000"/>
              </a:spcBef>
              <a:spcAft>
                <a:spcPct val="17000"/>
              </a:spcAft>
              <a:buClr>
                <a:srgbClr val="97C0E6"/>
              </a:buClr>
              <a:buSzPct val="130000"/>
              <a:buFont typeface="Arial" charset="0"/>
              <a:buChar char="•"/>
            </a:pPr>
            <a:r>
              <a:rPr lang="en-US" sz="1800" dirty="0" smtClean="0">
                <a:solidFill>
                  <a:schemeClr val="accent1"/>
                </a:solidFill>
              </a:rPr>
              <a:t>Data availability</a:t>
            </a:r>
            <a:r>
              <a:rPr lang="en-US" sz="1800" dirty="0">
                <a:solidFill>
                  <a:schemeClr val="accent1"/>
                </a:solidFill>
              </a:rPr>
              <a:t>, quality, </a:t>
            </a:r>
            <a:r>
              <a:rPr lang="en-US" sz="1800" dirty="0" smtClean="0">
                <a:solidFill>
                  <a:schemeClr val="accent1"/>
                </a:solidFill>
              </a:rPr>
              <a:t>consistency, and </a:t>
            </a:r>
            <a:r>
              <a:rPr lang="en-US" sz="1800" dirty="0">
                <a:solidFill>
                  <a:schemeClr val="accent1"/>
                </a:solidFill>
              </a:rPr>
              <a:t>format</a:t>
            </a:r>
          </a:p>
          <a:p>
            <a:pPr marL="344488" lvl="1" indent="-344488">
              <a:lnSpc>
                <a:spcPct val="150000"/>
              </a:lnSpc>
              <a:spcBef>
                <a:spcPct val="35000"/>
              </a:spcBef>
              <a:spcAft>
                <a:spcPct val="17000"/>
              </a:spcAft>
              <a:buClr>
                <a:srgbClr val="97C0E6"/>
              </a:buClr>
              <a:buSzPct val="130000"/>
              <a:buFont typeface="Arial" charset="0"/>
              <a:buChar char="•"/>
            </a:pPr>
            <a:r>
              <a:rPr lang="en-US" sz="1800" dirty="0">
                <a:solidFill>
                  <a:schemeClr val="accent1"/>
                </a:solidFill>
              </a:rPr>
              <a:t>Alignment with changing business requirements</a:t>
            </a:r>
          </a:p>
          <a:p>
            <a:pPr marL="344488" lvl="1" indent="-344488">
              <a:lnSpc>
                <a:spcPct val="150000"/>
              </a:lnSpc>
              <a:spcBef>
                <a:spcPct val="35000"/>
              </a:spcBef>
              <a:spcAft>
                <a:spcPct val="17000"/>
              </a:spcAft>
              <a:buClr>
                <a:srgbClr val="97C0E6"/>
              </a:buClr>
              <a:buSzPct val="130000"/>
              <a:buFont typeface="Arial" charset="0"/>
              <a:buChar char="•"/>
            </a:pPr>
            <a:r>
              <a:rPr lang="en-US" sz="1800" dirty="0" smtClean="0">
                <a:solidFill>
                  <a:schemeClr val="accent1"/>
                </a:solidFill>
              </a:rPr>
              <a:t>Human resources, such as Analytical</a:t>
            </a:r>
            <a:r>
              <a:rPr lang="en-US" sz="1800" dirty="0">
                <a:solidFill>
                  <a:schemeClr val="accent1"/>
                </a:solidFill>
              </a:rPr>
              <a:t>, Domain, </a:t>
            </a:r>
            <a:r>
              <a:rPr lang="en-US" sz="1800" dirty="0" smtClean="0">
                <a:solidFill>
                  <a:schemeClr val="accent1"/>
                </a:solidFill>
              </a:rPr>
              <a:t>IT Staff, etc.</a:t>
            </a:r>
            <a:endParaRPr lang="en-US" sz="1800" dirty="0">
              <a:solidFill>
                <a:schemeClr val="accent1"/>
              </a:solidFill>
            </a:endParaRPr>
          </a:p>
          <a:p>
            <a:pPr marL="344488" lvl="1" indent="-344488">
              <a:lnSpc>
                <a:spcPct val="150000"/>
              </a:lnSpc>
              <a:spcBef>
                <a:spcPct val="35000"/>
              </a:spcBef>
              <a:spcAft>
                <a:spcPct val="17000"/>
              </a:spcAft>
              <a:buClr>
                <a:srgbClr val="97C0E6"/>
              </a:buClr>
              <a:buSzPct val="130000"/>
              <a:buFont typeface="Arial" charset="0"/>
              <a:buChar char="•"/>
            </a:pPr>
            <a:r>
              <a:rPr lang="en-US" sz="1800" dirty="0">
                <a:solidFill>
                  <a:schemeClr val="accent1"/>
                </a:solidFill>
              </a:rPr>
              <a:t>Enterprise </a:t>
            </a:r>
            <a:r>
              <a:rPr lang="en-US" sz="1800" dirty="0" smtClean="0">
                <a:solidFill>
                  <a:schemeClr val="accent1"/>
                </a:solidFill>
              </a:rPr>
              <a:t>architecture</a:t>
            </a:r>
            <a:r>
              <a:rPr lang="en-US" sz="1800" dirty="0">
                <a:solidFill>
                  <a:schemeClr val="accent1"/>
                </a:solidFill>
              </a:rPr>
              <a:t>, m</a:t>
            </a:r>
            <a:r>
              <a:rPr lang="en-US" sz="1800" dirty="0" smtClean="0">
                <a:solidFill>
                  <a:schemeClr val="accent1"/>
                </a:solidFill>
              </a:rPr>
              <a:t>aster data management (MDM), and governance</a:t>
            </a:r>
            <a:endParaRPr lang="en-US" sz="1800" dirty="0">
              <a:solidFill>
                <a:schemeClr val="accent1"/>
              </a:solidFill>
            </a:endParaRPr>
          </a:p>
          <a:p>
            <a:pPr marL="344488" lvl="1" indent="-344488">
              <a:lnSpc>
                <a:spcPct val="150000"/>
              </a:lnSpc>
              <a:spcBef>
                <a:spcPct val="35000"/>
              </a:spcBef>
              <a:spcAft>
                <a:spcPct val="17000"/>
              </a:spcAft>
              <a:buClr>
                <a:srgbClr val="97C0E6"/>
              </a:buClr>
              <a:buSzPct val="130000"/>
              <a:buFont typeface="Arial" charset="0"/>
              <a:buChar char="•"/>
            </a:pPr>
            <a:r>
              <a:rPr lang="en-US" sz="1800" dirty="0">
                <a:solidFill>
                  <a:schemeClr val="accent1"/>
                </a:solidFill>
              </a:rPr>
              <a:t>Infrastructure </a:t>
            </a:r>
            <a:r>
              <a:rPr lang="en-US" sz="1800" dirty="0" smtClean="0">
                <a:solidFill>
                  <a:schemeClr val="accent1"/>
                </a:solidFill>
              </a:rPr>
              <a:t>scalability, reliability, and </a:t>
            </a:r>
            <a:r>
              <a:rPr lang="en-US" sz="1800" dirty="0">
                <a:solidFill>
                  <a:schemeClr val="accent1"/>
                </a:solidFill>
              </a:rPr>
              <a:t>cost</a:t>
            </a:r>
          </a:p>
        </p:txBody>
      </p:sp>
      <p:sp>
        <p:nvSpPr>
          <p:cNvPr id="7" name="TextBox 6"/>
          <p:cNvSpPr txBox="1"/>
          <p:nvPr/>
        </p:nvSpPr>
        <p:spPr>
          <a:xfrm>
            <a:off x="182880" y="195342"/>
            <a:ext cx="2085535" cy="579646"/>
          </a:xfrm>
          <a:prstGeom prst="rect">
            <a:avLst/>
          </a:prstGeom>
          <a:noFill/>
        </p:spPr>
        <p:txBody>
          <a:bodyPr wrap="square" anchor="ctr">
            <a:spAutoFit/>
          </a:bodyPr>
          <a:lstStyle/>
          <a:p>
            <a:pPr algn="r">
              <a:lnSpc>
                <a:spcPts val="1880"/>
              </a:lnSpc>
              <a:defRPr/>
            </a:pPr>
            <a:r>
              <a:rPr lang="en-US" sz="1200" b="1" cap="all" dirty="0" smtClean="0">
                <a:solidFill>
                  <a:srgbClr val="0070C0"/>
                </a:solidFill>
                <a:latin typeface="Arial" pitchFamily="34" charset="0"/>
                <a:ea typeface="ＭＳ Ｐゴシック" pitchFamily="34" charset="-128"/>
                <a:cs typeface="+mn-cs"/>
              </a:rPr>
              <a:t>Common observation and requirements</a:t>
            </a:r>
            <a:endParaRPr lang="en-US" sz="1200" b="1" cap="all" dirty="0">
              <a:solidFill>
                <a:srgbClr val="0070C0"/>
              </a:solidFill>
              <a:latin typeface="Arial" pitchFamily="34" charset="0"/>
              <a:ea typeface="ＭＳ Ｐゴシック" pitchFamily="34" charset="-128"/>
              <a:cs typeface="+mn-cs"/>
            </a:endParaRPr>
          </a:p>
        </p:txBody>
      </p:sp>
      <p:cxnSp>
        <p:nvCxnSpPr>
          <p:cNvPr id="6" name="Straight Connector 5"/>
          <p:cNvCxnSpPr/>
          <p:nvPr/>
        </p:nvCxnSpPr>
        <p:spPr bwMode="auto">
          <a:xfrm rot="5400000">
            <a:off x="2029559" y="484371"/>
            <a:ext cx="722312" cy="1587"/>
          </a:xfrm>
          <a:prstGeom prst="line">
            <a:avLst/>
          </a:prstGeom>
          <a:solidFill>
            <a:schemeClr val="accent1"/>
          </a:solidFill>
          <a:ln w="6350" cap="flat" cmpd="sng" algn="ctr">
            <a:solidFill>
              <a:schemeClr val="accent3"/>
            </a:solidFill>
            <a:prstDash val="solid"/>
            <a:round/>
            <a:headEnd type="none" w="med" len="med"/>
            <a:tailEnd type="none" w="med" len="med"/>
          </a:ln>
          <a:effectLst/>
        </p:spPr>
      </p:cxnSp>
    </p:spTree>
    <p:extLst>
      <p:ext uri="{BB962C8B-B14F-4D97-AF65-F5344CB8AC3E}">
        <p14:creationId xmlns:p14="http://schemas.microsoft.com/office/powerpoint/2010/main" val="221320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994660" y="167683"/>
            <a:ext cx="4320540" cy="523220"/>
          </a:xfrm>
          <a:prstGeom prst="rect">
            <a:avLst/>
          </a:prstGeom>
          <a:noFill/>
          <a:ln w="9525">
            <a:noFill/>
            <a:miter lim="800000"/>
            <a:headEnd/>
            <a:tailEnd/>
          </a:ln>
        </p:spPr>
        <p:txBody>
          <a:bodyPr wrap="square" anchor="b">
            <a:spAutoFit/>
          </a:bodyPr>
          <a:lstStyle/>
          <a:p>
            <a:r>
              <a:rPr lang="en-US" sz="2800" b="1" dirty="0" smtClean="0">
                <a:solidFill>
                  <a:srgbClr val="0070C3"/>
                </a:solidFill>
                <a:latin typeface="+mj-lt"/>
                <a:cs typeface="Arial" charset="0"/>
              </a:rPr>
              <a:t>Organizational Challenges</a:t>
            </a:r>
            <a:endParaRPr lang="en-US" sz="2800" b="1" dirty="0">
              <a:solidFill>
                <a:srgbClr val="0070C3"/>
              </a:solidFill>
              <a:latin typeface="+mj-lt"/>
              <a:cs typeface="Arial" charset="0"/>
            </a:endParaRPr>
          </a:p>
        </p:txBody>
      </p:sp>
      <p:sp>
        <p:nvSpPr>
          <p:cNvPr id="26" name="Content Placeholder 3"/>
          <p:cNvSpPr txBox="1">
            <a:spLocks/>
          </p:cNvSpPr>
          <p:nvPr/>
        </p:nvSpPr>
        <p:spPr bwMode="auto">
          <a:xfrm>
            <a:off x="546950" y="1025083"/>
            <a:ext cx="8429996" cy="3864904"/>
          </a:xfrm>
          <a:prstGeom prst="rect">
            <a:avLst/>
          </a:prstGeom>
          <a:noFill/>
          <a:ln w="9525">
            <a:noFill/>
            <a:miter lim="800000"/>
            <a:headEnd/>
            <a:tailEnd/>
          </a:ln>
        </p:spPr>
        <p:txBody>
          <a:bodyPr wrap="square" anchor="ctr">
            <a:spAutoFit/>
          </a:bodyPr>
          <a:lstStyle/>
          <a:p>
            <a:pPr marL="344488" lvl="1" indent="-344488">
              <a:lnSpc>
                <a:spcPct val="150000"/>
              </a:lnSpc>
              <a:spcBef>
                <a:spcPct val="35000"/>
              </a:spcBef>
              <a:spcAft>
                <a:spcPct val="17000"/>
              </a:spcAft>
              <a:buClr>
                <a:srgbClr val="97C0E6"/>
              </a:buClr>
              <a:buSzPct val="130000"/>
              <a:buFont typeface="Arial" charset="0"/>
              <a:buChar char="•"/>
            </a:pPr>
            <a:r>
              <a:rPr lang="en-US" sz="1800" dirty="0" smtClean="0">
                <a:solidFill>
                  <a:schemeClr val="accent1"/>
                </a:solidFill>
              </a:rPr>
              <a:t>“We </a:t>
            </a:r>
            <a:r>
              <a:rPr lang="en-US" sz="1800" dirty="0">
                <a:solidFill>
                  <a:schemeClr val="accent1"/>
                </a:solidFill>
              </a:rPr>
              <a:t>invested so much in technology </a:t>
            </a:r>
            <a:r>
              <a:rPr lang="en-US" sz="1800" dirty="0" smtClean="0">
                <a:solidFill>
                  <a:schemeClr val="accent1"/>
                </a:solidFill>
              </a:rPr>
              <a:t>and other resources”</a:t>
            </a:r>
            <a:endParaRPr lang="en-US" sz="1800" dirty="0">
              <a:solidFill>
                <a:schemeClr val="accent1"/>
              </a:solidFill>
            </a:endParaRPr>
          </a:p>
          <a:p>
            <a:pPr marL="344488" lvl="1" indent="-344488">
              <a:lnSpc>
                <a:spcPct val="150000"/>
              </a:lnSpc>
              <a:spcBef>
                <a:spcPct val="35000"/>
              </a:spcBef>
              <a:spcAft>
                <a:spcPct val="17000"/>
              </a:spcAft>
              <a:buClr>
                <a:srgbClr val="97C0E6"/>
              </a:buClr>
              <a:buSzPct val="130000"/>
              <a:buFont typeface="Arial" charset="0"/>
              <a:buChar char="•"/>
            </a:pPr>
            <a:r>
              <a:rPr lang="en-US" sz="1800" dirty="0" smtClean="0">
                <a:solidFill>
                  <a:schemeClr val="accent1"/>
                </a:solidFill>
              </a:rPr>
              <a:t>“The business </a:t>
            </a:r>
            <a:r>
              <a:rPr lang="en-US" sz="1800" dirty="0">
                <a:solidFill>
                  <a:schemeClr val="accent1"/>
                </a:solidFill>
              </a:rPr>
              <a:t>return is </a:t>
            </a:r>
            <a:r>
              <a:rPr lang="en-US" sz="1800" dirty="0" smtClean="0">
                <a:solidFill>
                  <a:schemeClr val="accent1"/>
                </a:solidFill>
              </a:rPr>
              <a:t>not directly visible </a:t>
            </a:r>
            <a:r>
              <a:rPr lang="en-US" sz="1800" dirty="0">
                <a:solidFill>
                  <a:schemeClr val="accent1"/>
                </a:solidFill>
              </a:rPr>
              <a:t>or </a:t>
            </a:r>
            <a:r>
              <a:rPr lang="en-US" sz="1800" dirty="0" smtClean="0">
                <a:solidFill>
                  <a:schemeClr val="accent1"/>
                </a:solidFill>
              </a:rPr>
              <a:t>quantifiable”</a:t>
            </a:r>
            <a:endParaRPr lang="en-US" sz="1800" dirty="0">
              <a:solidFill>
                <a:schemeClr val="accent1"/>
              </a:solidFill>
            </a:endParaRPr>
          </a:p>
          <a:p>
            <a:pPr marL="344488" lvl="1" indent="-344488">
              <a:lnSpc>
                <a:spcPct val="150000"/>
              </a:lnSpc>
              <a:spcBef>
                <a:spcPct val="35000"/>
              </a:spcBef>
              <a:spcAft>
                <a:spcPct val="17000"/>
              </a:spcAft>
              <a:buClr>
                <a:srgbClr val="97C0E6"/>
              </a:buClr>
              <a:buSzPct val="130000"/>
              <a:buFont typeface="Arial" charset="0"/>
              <a:buChar char="•"/>
            </a:pPr>
            <a:r>
              <a:rPr lang="en-US" sz="1800" dirty="0" smtClean="0">
                <a:solidFill>
                  <a:schemeClr val="accent1"/>
                </a:solidFill>
              </a:rPr>
              <a:t>“We have difficulties </a:t>
            </a:r>
            <a:r>
              <a:rPr lang="en-US" sz="1800" dirty="0">
                <a:solidFill>
                  <a:schemeClr val="accent1"/>
                </a:solidFill>
              </a:rPr>
              <a:t>in balancing </a:t>
            </a:r>
            <a:r>
              <a:rPr lang="en-US" sz="1800" dirty="0" smtClean="0">
                <a:solidFill>
                  <a:schemeClr val="accent1"/>
                </a:solidFill>
              </a:rPr>
              <a:t>operational, tactical, and </a:t>
            </a:r>
            <a:r>
              <a:rPr lang="en-US" sz="1800" dirty="0">
                <a:solidFill>
                  <a:schemeClr val="accent1"/>
                </a:solidFill>
              </a:rPr>
              <a:t>s</a:t>
            </a:r>
            <a:r>
              <a:rPr lang="en-US" sz="1800" dirty="0" smtClean="0">
                <a:solidFill>
                  <a:schemeClr val="accent1"/>
                </a:solidFill>
              </a:rPr>
              <a:t>trategic priorities”</a:t>
            </a:r>
            <a:endParaRPr lang="en-US" sz="1800" dirty="0">
              <a:solidFill>
                <a:schemeClr val="accent1"/>
              </a:solidFill>
            </a:endParaRPr>
          </a:p>
          <a:p>
            <a:pPr marL="344488" lvl="1" indent="-344488">
              <a:lnSpc>
                <a:spcPct val="150000"/>
              </a:lnSpc>
              <a:spcBef>
                <a:spcPct val="35000"/>
              </a:spcBef>
              <a:spcAft>
                <a:spcPct val="17000"/>
              </a:spcAft>
              <a:buClr>
                <a:srgbClr val="97C0E6"/>
              </a:buClr>
              <a:buSzPct val="130000"/>
              <a:buFont typeface="Arial" charset="0"/>
              <a:buChar char="•"/>
            </a:pPr>
            <a:r>
              <a:rPr lang="en-US" sz="1800" dirty="0" smtClean="0">
                <a:solidFill>
                  <a:schemeClr val="accent1"/>
                </a:solidFill>
              </a:rPr>
              <a:t>“We lack a 360°view </a:t>
            </a:r>
            <a:r>
              <a:rPr lang="en-US" sz="1800" dirty="0">
                <a:solidFill>
                  <a:schemeClr val="accent1"/>
                </a:solidFill>
              </a:rPr>
              <a:t>of </a:t>
            </a:r>
            <a:r>
              <a:rPr lang="en-US" sz="1800" dirty="0" smtClean="0">
                <a:solidFill>
                  <a:schemeClr val="accent1"/>
                </a:solidFill>
              </a:rPr>
              <a:t>our customers”</a:t>
            </a:r>
            <a:endParaRPr lang="en-US" sz="1800" dirty="0">
              <a:solidFill>
                <a:schemeClr val="accent1"/>
              </a:solidFill>
            </a:endParaRPr>
          </a:p>
          <a:p>
            <a:pPr marL="344488" lvl="1" indent="-344488">
              <a:lnSpc>
                <a:spcPct val="150000"/>
              </a:lnSpc>
              <a:spcBef>
                <a:spcPct val="35000"/>
              </a:spcBef>
              <a:spcAft>
                <a:spcPct val="17000"/>
              </a:spcAft>
              <a:buClr>
                <a:srgbClr val="97C0E6"/>
              </a:buClr>
              <a:buSzPct val="130000"/>
              <a:buFont typeface="Arial" charset="0"/>
              <a:buChar char="•"/>
            </a:pPr>
            <a:r>
              <a:rPr lang="en-US" sz="1800" dirty="0" smtClean="0">
                <a:solidFill>
                  <a:schemeClr val="accent1"/>
                </a:solidFill>
              </a:rPr>
              <a:t>“We have too </a:t>
            </a:r>
            <a:r>
              <a:rPr lang="en-US" sz="1800" dirty="0">
                <a:solidFill>
                  <a:schemeClr val="accent1"/>
                </a:solidFill>
              </a:rPr>
              <a:t>many repetitive </a:t>
            </a:r>
            <a:r>
              <a:rPr lang="en-US" sz="1800" dirty="0" smtClean="0">
                <a:solidFill>
                  <a:schemeClr val="accent1"/>
                </a:solidFill>
              </a:rPr>
              <a:t>processes”</a:t>
            </a:r>
            <a:endParaRPr lang="en-US" sz="1800" dirty="0">
              <a:solidFill>
                <a:schemeClr val="accent1"/>
              </a:solidFill>
            </a:endParaRPr>
          </a:p>
          <a:p>
            <a:pPr marL="344488" lvl="1" indent="-344488">
              <a:lnSpc>
                <a:spcPct val="150000"/>
              </a:lnSpc>
              <a:spcBef>
                <a:spcPct val="35000"/>
              </a:spcBef>
              <a:spcAft>
                <a:spcPct val="17000"/>
              </a:spcAft>
              <a:buClr>
                <a:srgbClr val="97C0E6"/>
              </a:buClr>
              <a:buSzPct val="130000"/>
              <a:buFont typeface="Arial" charset="0"/>
              <a:buChar char="•"/>
            </a:pPr>
            <a:r>
              <a:rPr lang="en-US" sz="1800" dirty="0" smtClean="0">
                <a:solidFill>
                  <a:schemeClr val="accent1"/>
                </a:solidFill>
              </a:rPr>
              <a:t>“We have different </a:t>
            </a:r>
            <a:r>
              <a:rPr lang="en-US" sz="1800" dirty="0">
                <a:solidFill>
                  <a:schemeClr val="accent1"/>
                </a:solidFill>
              </a:rPr>
              <a:t>competing </a:t>
            </a:r>
            <a:r>
              <a:rPr lang="en-US" sz="1800" dirty="0" smtClean="0">
                <a:solidFill>
                  <a:schemeClr val="accent1"/>
                </a:solidFill>
              </a:rPr>
              <a:t>priorities”</a:t>
            </a:r>
            <a:endParaRPr lang="en-US" sz="1800" dirty="0">
              <a:solidFill>
                <a:schemeClr val="accent1"/>
              </a:solidFill>
            </a:endParaRPr>
          </a:p>
          <a:p>
            <a:pPr marL="344488" lvl="1" indent="-344488">
              <a:lnSpc>
                <a:spcPct val="150000"/>
              </a:lnSpc>
              <a:spcBef>
                <a:spcPct val="35000"/>
              </a:spcBef>
              <a:spcAft>
                <a:spcPct val="17000"/>
              </a:spcAft>
              <a:buClr>
                <a:srgbClr val="97C0E6"/>
              </a:buClr>
              <a:buSzPct val="130000"/>
              <a:buFont typeface="Arial" charset="0"/>
              <a:buChar char="•"/>
            </a:pPr>
            <a:r>
              <a:rPr lang="en-US" sz="1800" dirty="0" smtClean="0">
                <a:solidFill>
                  <a:schemeClr val="accent1"/>
                </a:solidFill>
              </a:rPr>
              <a:t>“We need </a:t>
            </a:r>
            <a:r>
              <a:rPr lang="en-US" sz="1800" dirty="0">
                <a:solidFill>
                  <a:schemeClr val="accent1"/>
                </a:solidFill>
              </a:rPr>
              <a:t>to strengthen our competitive </a:t>
            </a:r>
            <a:r>
              <a:rPr lang="en-US" sz="1800" dirty="0" smtClean="0">
                <a:solidFill>
                  <a:schemeClr val="accent1"/>
                </a:solidFill>
              </a:rPr>
              <a:t>advantage”</a:t>
            </a:r>
            <a:endParaRPr lang="en-US" sz="1800" dirty="0">
              <a:solidFill>
                <a:schemeClr val="accent1"/>
              </a:solidFill>
            </a:endParaRPr>
          </a:p>
        </p:txBody>
      </p:sp>
      <p:sp>
        <p:nvSpPr>
          <p:cNvPr id="7" name="TextBox 6"/>
          <p:cNvSpPr txBox="1"/>
          <p:nvPr/>
        </p:nvSpPr>
        <p:spPr>
          <a:xfrm>
            <a:off x="182880" y="162553"/>
            <a:ext cx="2393266" cy="579646"/>
          </a:xfrm>
          <a:prstGeom prst="rect">
            <a:avLst/>
          </a:prstGeom>
          <a:noFill/>
        </p:spPr>
        <p:txBody>
          <a:bodyPr wrap="square" anchor="ctr">
            <a:spAutoFit/>
          </a:bodyPr>
          <a:lstStyle/>
          <a:p>
            <a:pPr algn="r">
              <a:lnSpc>
                <a:spcPts val="1880"/>
              </a:lnSpc>
              <a:defRPr/>
            </a:pPr>
            <a:r>
              <a:rPr lang="en-US" sz="1200" b="1" cap="all" dirty="0" smtClean="0">
                <a:solidFill>
                  <a:srgbClr val="0070C0"/>
                </a:solidFill>
                <a:latin typeface="Arial" pitchFamily="34" charset="0"/>
                <a:ea typeface="ＭＳ Ｐゴシック" pitchFamily="34" charset="-128"/>
                <a:cs typeface="+mn-cs"/>
              </a:rPr>
              <a:t>Common observation AND requirements</a:t>
            </a:r>
            <a:endParaRPr lang="en-US" sz="1200" b="1" cap="all" dirty="0">
              <a:solidFill>
                <a:srgbClr val="0070C0"/>
              </a:solidFill>
              <a:latin typeface="Arial" pitchFamily="34" charset="0"/>
              <a:ea typeface="ＭＳ Ｐゴシック" pitchFamily="34" charset="-128"/>
              <a:cs typeface="+mn-cs"/>
            </a:endParaRPr>
          </a:p>
        </p:txBody>
      </p:sp>
      <p:cxnSp>
        <p:nvCxnSpPr>
          <p:cNvPr id="6" name="Straight Connector 5"/>
          <p:cNvCxnSpPr/>
          <p:nvPr/>
        </p:nvCxnSpPr>
        <p:spPr bwMode="auto">
          <a:xfrm rot="5400000">
            <a:off x="2337291" y="522915"/>
            <a:ext cx="722312" cy="1587"/>
          </a:xfrm>
          <a:prstGeom prst="line">
            <a:avLst/>
          </a:prstGeom>
          <a:solidFill>
            <a:schemeClr val="accent1"/>
          </a:solidFill>
          <a:ln w="6350" cap="flat" cmpd="sng" algn="ctr">
            <a:solidFill>
              <a:schemeClr val="accent3"/>
            </a:solidFill>
            <a:prstDash val="solid"/>
            <a:round/>
            <a:headEnd type="none" w="med" len="med"/>
            <a:tailEnd type="none" w="med" len="med"/>
          </a:ln>
          <a:effectLst/>
        </p:spPr>
      </p:cxnSp>
    </p:spTree>
    <p:extLst>
      <p:ext uri="{BB962C8B-B14F-4D97-AF65-F5344CB8AC3E}">
        <p14:creationId xmlns:p14="http://schemas.microsoft.com/office/powerpoint/2010/main" val="103890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785734" y="284224"/>
            <a:ext cx="5303975" cy="487313"/>
          </a:xfrm>
          <a:prstGeom prst="rect">
            <a:avLst/>
          </a:prstGeom>
          <a:noFill/>
        </p:spPr>
        <p:txBody>
          <a:bodyPr wrap="square" anchor="ctr">
            <a:spAutoFit/>
          </a:bodyPr>
          <a:lstStyle/>
          <a:p>
            <a:pPr marL="347663" indent="-347663">
              <a:lnSpc>
                <a:spcPct val="90000"/>
              </a:lnSpc>
              <a:spcBef>
                <a:spcPct val="35000"/>
              </a:spcBef>
              <a:spcAft>
                <a:spcPct val="17000"/>
              </a:spcAft>
              <a:buClr>
                <a:schemeClr val="accent2"/>
              </a:buClr>
              <a:defRPr/>
            </a:pPr>
            <a:r>
              <a:rPr lang="en-US" sz="2800" kern="0" dirty="0" smtClean="0">
                <a:solidFill>
                  <a:srgbClr val="0070C3"/>
                </a:solidFill>
                <a:latin typeface="+mn-lt"/>
                <a:ea typeface="ＭＳ Ｐゴシック" pitchFamily="-112" charset="-128"/>
                <a:cs typeface="Calibri" pitchFamily="34" charset="0"/>
              </a:rPr>
              <a:t>SAS Research and Publications</a:t>
            </a:r>
            <a:endParaRPr lang="en-US" sz="2800" kern="0" dirty="0">
              <a:solidFill>
                <a:srgbClr val="0070C3"/>
              </a:solidFill>
              <a:latin typeface="+mn-lt"/>
              <a:ea typeface="ＭＳ Ｐゴシック" pitchFamily="-112" charset="-128"/>
              <a:cs typeface="Calibri" pitchFamily="34" charset="0"/>
            </a:endParaRPr>
          </a:p>
        </p:txBody>
      </p:sp>
      <p:pic>
        <p:nvPicPr>
          <p:cNvPr id="8" name="Picture 7" descr="Laursen_Thorlund.TIF"/>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5737688" y="1488921"/>
            <a:ext cx="1599993" cy="2288290"/>
          </a:xfrm>
          <a:prstGeom prst="rect">
            <a:avLst/>
          </a:prstGeom>
          <a:noFill/>
          <a:ln>
            <a:no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9" name="Content Placeholder 6"/>
          <p:cNvSpPr txBox="1">
            <a:spLocks/>
          </p:cNvSpPr>
          <p:nvPr/>
        </p:nvSpPr>
        <p:spPr bwMode="auto">
          <a:xfrm>
            <a:off x="3321772" y="4303452"/>
            <a:ext cx="2015817" cy="4801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a:lnSpc>
                <a:spcPct val="90000"/>
              </a:lnSpc>
              <a:spcBef>
                <a:spcPts val="0"/>
              </a:spcBef>
              <a:spcAft>
                <a:spcPts val="0"/>
              </a:spcAft>
              <a:buClr>
                <a:schemeClr val="accent2"/>
              </a:buClr>
              <a:defRPr/>
            </a:pPr>
            <a:r>
              <a:rPr kumimoji="0" lang="en-US" b="1" i="0" u="none" strike="noStrike" kern="0" cap="none" spc="0" normalizeH="0" baseline="0" noProof="0" dirty="0" smtClean="0">
                <a:ln>
                  <a:noFill/>
                </a:ln>
                <a:solidFill>
                  <a:srgbClr val="292929"/>
                </a:solidFill>
                <a:effectLst/>
                <a:uLnTx/>
                <a:uFillTx/>
                <a:latin typeface="Calibri" pitchFamily="34" charset="0"/>
                <a:ea typeface="ＭＳ Ｐゴシック" pitchFamily="-112" charset="-128"/>
                <a:cs typeface="Calibri" pitchFamily="34" charset="0"/>
              </a:rPr>
              <a:t>Initial Framework for Centers of Excellence</a:t>
            </a:r>
          </a:p>
        </p:txBody>
      </p:sp>
      <p:sp>
        <p:nvSpPr>
          <p:cNvPr id="10" name="Content Placeholder 6"/>
          <p:cNvSpPr txBox="1">
            <a:spLocks/>
          </p:cNvSpPr>
          <p:nvPr/>
        </p:nvSpPr>
        <p:spPr bwMode="auto">
          <a:xfrm>
            <a:off x="5557031" y="4303452"/>
            <a:ext cx="2015817" cy="4801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b="1" i="0" u="none" strike="noStrike" kern="0" cap="none" spc="0" normalizeH="0" baseline="0" noProof="0" dirty="0" smtClean="0">
                <a:ln>
                  <a:noFill/>
                </a:ln>
                <a:solidFill>
                  <a:srgbClr val="292929"/>
                </a:solidFill>
                <a:effectLst/>
                <a:uLnTx/>
                <a:uFillTx/>
                <a:latin typeface="Calibri" pitchFamily="34" charset="0"/>
                <a:ea typeface="ＭＳ Ｐゴシック" pitchFamily="-112" charset="-128"/>
                <a:cs typeface="Calibri" pitchFamily="34" charset="0"/>
              </a:rPr>
              <a:t>Business Analytics for</a:t>
            </a:r>
            <a:r>
              <a:rPr kumimoji="0" lang="en-US" b="1" i="0" u="none" strike="noStrike" kern="0" cap="none" spc="0" normalizeH="0" noProof="0" dirty="0" smtClean="0">
                <a:ln>
                  <a:noFill/>
                </a:ln>
                <a:solidFill>
                  <a:srgbClr val="292929"/>
                </a:solidFill>
                <a:effectLst/>
                <a:uLnTx/>
                <a:uFillTx/>
                <a:latin typeface="Calibri" pitchFamily="34" charset="0"/>
                <a:ea typeface="ＭＳ Ｐゴシック" pitchFamily="-112" charset="-128"/>
                <a:cs typeface="Calibri" pitchFamily="34" charset="0"/>
              </a:rPr>
              <a:t> Decision Making</a:t>
            </a:r>
            <a:endParaRPr kumimoji="0" lang="en-US" b="1" i="0" u="none" strike="noStrike" kern="0" cap="none" spc="0" normalizeH="0" baseline="0" noProof="0" dirty="0" smtClean="0">
              <a:ln>
                <a:noFill/>
              </a:ln>
              <a:solidFill>
                <a:srgbClr val="292929"/>
              </a:solidFill>
              <a:effectLst/>
              <a:uLnTx/>
              <a:uFillTx/>
              <a:latin typeface="Calibri" pitchFamily="34" charset="0"/>
              <a:ea typeface="ＭＳ Ｐゴシック" pitchFamily="-112" charset="-128"/>
              <a:cs typeface="Calibri" pitchFamily="34" charset="0"/>
            </a:endParaRPr>
          </a:p>
        </p:txBody>
      </p:sp>
      <p:sp>
        <p:nvSpPr>
          <p:cNvPr id="14" name="Content Placeholder 6"/>
          <p:cNvSpPr txBox="1">
            <a:spLocks/>
          </p:cNvSpPr>
          <p:nvPr/>
        </p:nvSpPr>
        <p:spPr bwMode="auto">
          <a:xfrm>
            <a:off x="1125878" y="4303451"/>
            <a:ext cx="2237269" cy="4801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a:lnSpc>
                <a:spcPct val="90000"/>
              </a:lnSpc>
              <a:spcBef>
                <a:spcPts val="0"/>
              </a:spcBef>
              <a:spcAft>
                <a:spcPts val="0"/>
              </a:spcAft>
              <a:buClr>
                <a:schemeClr val="accent2"/>
              </a:buClr>
              <a:defRPr/>
            </a:pPr>
            <a:r>
              <a:rPr lang="en-US" b="1" dirty="0" smtClean="0">
                <a:latin typeface="Calibri" pitchFamily="34" charset="0"/>
                <a:cs typeface="Calibri" pitchFamily="34" charset="0"/>
              </a:rPr>
              <a:t>Organizational Assessment and Alignment</a:t>
            </a:r>
            <a:endParaRPr kumimoji="0" lang="en-US" b="1" i="0" u="none" strike="noStrike" kern="0" cap="none" spc="0" normalizeH="0" baseline="0" noProof="0" dirty="0" smtClean="0">
              <a:ln>
                <a:noFill/>
              </a:ln>
              <a:solidFill>
                <a:srgbClr val="292929"/>
              </a:solidFill>
              <a:effectLst/>
              <a:uLnTx/>
              <a:uFillTx/>
              <a:latin typeface="Calibri" pitchFamily="34" charset="0"/>
              <a:ea typeface="ＭＳ Ｐゴシック" pitchFamily="-112" charset="-128"/>
              <a:cs typeface="Calibri" pitchFamily="34" charset="0"/>
            </a:endParaRPr>
          </a:p>
        </p:txBody>
      </p:sp>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3559551" y="1488921"/>
            <a:ext cx="1599993" cy="2288290"/>
          </a:xfrm>
          <a:prstGeom prst="rect">
            <a:avLst/>
          </a:prstGeom>
          <a:noFill/>
          <a:ln>
            <a:noFill/>
          </a:ln>
          <a:effectLst>
            <a:outerShdw blurRad="63500" sx="102000" sy="102000" algn="ctr" rotWithShape="0">
              <a:prstClr val="black">
                <a:alpha val="40000"/>
              </a:prstClr>
            </a:outerShdw>
            <a:reflection blurRad="6350" stA="50000" endA="300" endPos="38500" dist="50800" dir="5400000" sy="-100000" algn="bl" rotWithShape="0"/>
          </a:effectLst>
        </p:spPr>
      </p:pic>
      <p:pic>
        <p:nvPicPr>
          <p:cNvPr id="17" name="Picture 16"/>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1444515" y="1503285"/>
            <a:ext cx="1599993" cy="2309537"/>
          </a:xfrm>
          <a:prstGeom prst="rect">
            <a:avLst/>
          </a:prstGeom>
          <a:noFill/>
          <a:ln>
            <a:no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11" name="TextBox 10"/>
          <p:cNvSpPr txBox="1">
            <a:spLocks noChangeArrowheads="1"/>
          </p:cNvSpPr>
          <p:nvPr/>
        </p:nvSpPr>
        <p:spPr bwMode="auto">
          <a:xfrm>
            <a:off x="79131" y="238057"/>
            <a:ext cx="2444261" cy="5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r" eaLnBrk="1" hangingPunct="1">
              <a:lnSpc>
                <a:spcPts val="1875"/>
              </a:lnSpc>
            </a:pPr>
            <a:r>
              <a:rPr lang="en-US" sz="1600" dirty="0" smtClean="0">
                <a:solidFill>
                  <a:schemeClr val="accent2"/>
                </a:solidFill>
              </a:rPr>
              <a:t>Information for Overcoming Challenges</a:t>
            </a:r>
            <a:endParaRPr lang="en-US" sz="1600" dirty="0">
              <a:solidFill>
                <a:schemeClr val="accent2"/>
              </a:solidFill>
            </a:endParaRPr>
          </a:p>
        </p:txBody>
      </p:sp>
      <p:cxnSp>
        <p:nvCxnSpPr>
          <p:cNvPr id="12" name="Straight Connector 11"/>
          <p:cNvCxnSpPr/>
          <p:nvPr/>
        </p:nvCxnSpPr>
        <p:spPr bwMode="auto">
          <a:xfrm rot="5400000">
            <a:off x="2326913" y="522915"/>
            <a:ext cx="722312" cy="1587"/>
          </a:xfrm>
          <a:prstGeom prst="line">
            <a:avLst/>
          </a:prstGeom>
          <a:solidFill>
            <a:schemeClr val="accent1"/>
          </a:solidFill>
          <a:ln w="6350" cap="flat" cmpd="sng" algn="ctr">
            <a:solidFill>
              <a:schemeClr val="accent3"/>
            </a:solidFill>
            <a:prstDash val="solid"/>
            <a:round/>
            <a:headEnd type="none" w="med" len="med"/>
            <a:tailEnd type="none" w="med" len="med"/>
          </a:ln>
          <a:effectLst/>
        </p:spPr>
      </p:cxnSp>
    </p:spTree>
    <p:extLst>
      <p:ext uri="{BB962C8B-B14F-4D97-AF65-F5344CB8AC3E}">
        <p14:creationId xmlns:p14="http://schemas.microsoft.com/office/powerpoint/2010/main" val="7075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flipH="1">
            <a:off x="2198911" y="94080"/>
            <a:ext cx="11759" cy="564476"/>
          </a:xfrm>
          <a:prstGeom prst="line">
            <a:avLst/>
          </a:prstGeom>
          <a:solidFill>
            <a:schemeClr val="accent1"/>
          </a:solidFill>
          <a:ln w="6350" cap="flat" cmpd="sng" algn="ctr">
            <a:solidFill>
              <a:schemeClr val="accent3"/>
            </a:solidFill>
            <a:prstDash val="solid"/>
            <a:round/>
            <a:headEnd type="none" w="med" len="med"/>
            <a:tailEnd type="none" w="med" len="med"/>
          </a:ln>
          <a:effectLst/>
        </p:spPr>
      </p:cxnSp>
      <p:sp>
        <p:nvSpPr>
          <p:cNvPr id="16" name="TextBox 15"/>
          <p:cNvSpPr txBox="1">
            <a:spLocks noChangeArrowheads="1"/>
          </p:cNvSpPr>
          <p:nvPr/>
        </p:nvSpPr>
        <p:spPr bwMode="auto">
          <a:xfrm>
            <a:off x="518778" y="113685"/>
            <a:ext cx="1662112" cy="57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r" eaLnBrk="1" hangingPunct="1">
              <a:lnSpc>
                <a:spcPts val="1875"/>
              </a:lnSpc>
            </a:pPr>
            <a:r>
              <a:rPr lang="en-US" sz="1600" dirty="0" smtClean="0">
                <a:solidFill>
                  <a:schemeClr val="accent2"/>
                </a:solidFill>
              </a:rPr>
              <a:t>Organizational Dimensions</a:t>
            </a:r>
            <a:endParaRPr lang="en-US" sz="1600" dirty="0">
              <a:solidFill>
                <a:schemeClr val="accent2"/>
              </a:solidFill>
            </a:endParaRPr>
          </a:p>
        </p:txBody>
      </p:sp>
      <p:sp>
        <p:nvSpPr>
          <p:cNvPr id="20" name="TextBox 19"/>
          <p:cNvSpPr txBox="1">
            <a:spLocks noChangeArrowheads="1"/>
          </p:cNvSpPr>
          <p:nvPr/>
        </p:nvSpPr>
        <p:spPr bwMode="auto">
          <a:xfrm>
            <a:off x="2455404" y="114669"/>
            <a:ext cx="3162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eaLnBrk="1" hangingPunct="1"/>
            <a:r>
              <a:rPr lang="en-US" sz="2800" dirty="0" smtClean="0">
                <a:solidFill>
                  <a:schemeClr val="accent1"/>
                </a:solidFill>
              </a:rPr>
              <a:t>Key to Alignment</a:t>
            </a:r>
            <a:endParaRPr lang="en-US" sz="2800" dirty="0">
              <a:solidFill>
                <a:schemeClr val="accent1"/>
              </a:solidFill>
            </a:endParaRPr>
          </a:p>
        </p:txBody>
      </p:sp>
      <p:graphicFrame>
        <p:nvGraphicFramePr>
          <p:cNvPr id="7" name="Diagram 6"/>
          <p:cNvGraphicFramePr/>
          <p:nvPr>
            <p:extLst>
              <p:ext uri="{D42A27DB-BD31-4B8C-83A1-F6EECF244321}">
                <p14:modId xmlns:p14="http://schemas.microsoft.com/office/powerpoint/2010/main" val="4035951552"/>
              </p:ext>
            </p:extLst>
          </p:nvPr>
        </p:nvGraphicFramePr>
        <p:xfrm>
          <a:off x="781758" y="740876"/>
          <a:ext cx="7632398" cy="3915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57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838200" y="1569822"/>
            <a:ext cx="7456488" cy="1888591"/>
          </a:xfrm>
          <a:prstGeom prst="rect">
            <a:avLst/>
          </a:prstGeom>
        </p:spPr>
        <p:txBody>
          <a:bodyPr/>
          <a:lstStyle>
            <a:lvl1pPr marL="347663" indent="-347663" algn="l" rtl="0" eaLnBrk="0" fontAlgn="base" hangingPunct="0">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0" fontAlgn="base" hangingPunct="0">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cs typeface="ＭＳ Ｐゴシック"/>
              </a:defRPr>
            </a:lvl2pPr>
            <a:lvl3pPr marL="1025525" indent="-227013" algn="l" rtl="0" eaLnBrk="0" fontAlgn="base" hangingPunct="0">
              <a:lnSpc>
                <a:spcPct val="92000"/>
              </a:lnSpc>
              <a:spcBef>
                <a:spcPct val="17000"/>
              </a:spcBef>
              <a:spcAft>
                <a:spcPct val="17000"/>
              </a:spcAft>
              <a:buClr>
                <a:schemeClr val="accent2"/>
              </a:buClr>
              <a:buFont typeface="Arial" charset="0"/>
              <a:buChar char="»"/>
              <a:defRPr sz="2000">
                <a:solidFill>
                  <a:schemeClr val="bg2"/>
                </a:solidFill>
                <a:latin typeface="+mn-lt"/>
                <a:ea typeface="ＭＳ Ｐゴシック" pitchFamily="-112" charset="-128"/>
                <a:cs typeface="ＭＳ Ｐゴシック"/>
              </a:defRPr>
            </a:lvl3pPr>
            <a:lvl4pPr marL="1600200" indent="-228600" algn="l" rtl="0" eaLnBrk="0" fontAlgn="base" hangingPunct="0">
              <a:spcBef>
                <a:spcPct val="20000"/>
              </a:spcBef>
              <a:spcAft>
                <a:spcPct val="0"/>
              </a:spcAft>
              <a:buClr>
                <a:schemeClr val="accent2"/>
              </a:buClr>
              <a:buFont typeface="Arial" charset="0"/>
              <a:buChar char="»"/>
              <a:defRPr sz="2000">
                <a:solidFill>
                  <a:schemeClr val="bg2"/>
                </a:solidFill>
                <a:latin typeface="+mn-lt"/>
                <a:ea typeface="ＭＳ Ｐゴシック" pitchFamily="-112" charset="-128"/>
                <a:cs typeface="ＭＳ Ｐゴシック"/>
              </a:defRPr>
            </a:lvl4pPr>
            <a:lvl5pPr marL="2057400" indent="-228600" algn="l" rtl="0" eaLnBrk="0" fontAlgn="base" hangingPunct="0">
              <a:spcBef>
                <a:spcPct val="20000"/>
              </a:spcBef>
              <a:spcAft>
                <a:spcPct val="0"/>
              </a:spcAft>
              <a:buClr>
                <a:schemeClr val="accent2"/>
              </a:buClr>
              <a:buFont typeface="Arial" charset="0"/>
              <a:buChar char="–"/>
              <a:defRPr sz="2000">
                <a:solidFill>
                  <a:schemeClr val="bg2"/>
                </a:solidFill>
                <a:latin typeface="+mn-lt"/>
                <a:ea typeface="ＭＳ Ｐゴシック" pitchFamily="-11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7663" lvl="1" indent="-347663">
              <a:lnSpc>
                <a:spcPct val="90000"/>
              </a:lnSpc>
              <a:spcBef>
                <a:spcPct val="35000"/>
              </a:spcBef>
            </a:pPr>
            <a:r>
              <a:rPr lang="en-US" sz="2400" dirty="0" smtClean="0">
                <a:solidFill>
                  <a:srgbClr val="292929"/>
                </a:solidFill>
                <a:cs typeface="ＭＳ Ｐゴシック" pitchFamily="-112" charset="-128"/>
              </a:rPr>
              <a:t>Change </a:t>
            </a:r>
            <a:r>
              <a:rPr lang="en-US" sz="2400" dirty="0">
                <a:solidFill>
                  <a:srgbClr val="292929"/>
                </a:solidFill>
                <a:cs typeface="ＭＳ Ｐゴシック" pitchFamily="-112" charset="-128"/>
              </a:rPr>
              <a:t>from a </a:t>
            </a:r>
            <a:r>
              <a:rPr lang="en-US" sz="2400" i="1" dirty="0">
                <a:solidFill>
                  <a:schemeClr val="accent1"/>
                </a:solidFill>
                <a:latin typeface="Arial" charset="0"/>
                <a:ea typeface="ＭＳ Ｐゴシック"/>
              </a:rPr>
              <a:t>“Project” </a:t>
            </a:r>
            <a:r>
              <a:rPr lang="en-US" sz="2400" dirty="0">
                <a:solidFill>
                  <a:srgbClr val="292929"/>
                </a:solidFill>
                <a:cs typeface="ＭＳ Ｐゴシック" pitchFamily="-112" charset="-128"/>
              </a:rPr>
              <a:t>to a </a:t>
            </a:r>
            <a:r>
              <a:rPr lang="en-US" sz="2400" i="1" dirty="0">
                <a:solidFill>
                  <a:schemeClr val="accent1"/>
                </a:solidFill>
                <a:latin typeface="Arial" charset="0"/>
                <a:ea typeface="ＭＳ Ｐゴシック"/>
              </a:rPr>
              <a:t>”Program” </a:t>
            </a:r>
            <a:r>
              <a:rPr lang="en-US" sz="2400" dirty="0">
                <a:solidFill>
                  <a:srgbClr val="292929"/>
                </a:solidFill>
                <a:cs typeface="ＭＳ Ｐゴシック" pitchFamily="-112" charset="-128"/>
              </a:rPr>
              <a:t>mentality</a:t>
            </a:r>
          </a:p>
          <a:p>
            <a:pPr marL="347663" lvl="1" indent="-347663">
              <a:lnSpc>
                <a:spcPct val="90000"/>
              </a:lnSpc>
              <a:spcBef>
                <a:spcPct val="35000"/>
              </a:spcBef>
            </a:pPr>
            <a:r>
              <a:rPr lang="en-US" sz="2400" dirty="0">
                <a:solidFill>
                  <a:srgbClr val="292929"/>
                </a:solidFill>
                <a:cs typeface="ＭＳ Ｐゴシック" pitchFamily="-112" charset="-128"/>
              </a:rPr>
              <a:t>Change from a </a:t>
            </a:r>
            <a:r>
              <a:rPr lang="en-US" sz="2400" i="1" dirty="0" smtClean="0">
                <a:solidFill>
                  <a:schemeClr val="accent1"/>
                </a:solidFill>
                <a:latin typeface="Arial" charset="0"/>
                <a:ea typeface="ＭＳ Ｐゴシック"/>
                <a:cs typeface="ＭＳ Ｐゴシック" pitchFamily="-112" charset="-128"/>
              </a:rPr>
              <a:t>“</a:t>
            </a:r>
            <a:r>
              <a:rPr lang="en-US" sz="2400" i="1" dirty="0" smtClean="0">
                <a:solidFill>
                  <a:schemeClr val="accent1"/>
                </a:solidFill>
                <a:latin typeface="Arial" charset="0"/>
                <a:ea typeface="ＭＳ Ｐゴシック"/>
              </a:rPr>
              <a:t>Tactical</a:t>
            </a:r>
            <a:r>
              <a:rPr lang="en-US" sz="2400" i="1" dirty="0">
                <a:solidFill>
                  <a:schemeClr val="accent1"/>
                </a:solidFill>
                <a:latin typeface="Arial" charset="0"/>
                <a:ea typeface="ＭＳ Ｐゴシック"/>
              </a:rPr>
              <a:t>” </a:t>
            </a:r>
            <a:r>
              <a:rPr lang="en-US" sz="2400" dirty="0">
                <a:solidFill>
                  <a:srgbClr val="292929"/>
                </a:solidFill>
                <a:cs typeface="ＭＳ Ｐゴシック" pitchFamily="-112" charset="-128"/>
              </a:rPr>
              <a:t>to a </a:t>
            </a:r>
            <a:r>
              <a:rPr lang="en-US" sz="2400" i="1" dirty="0">
                <a:solidFill>
                  <a:schemeClr val="accent1"/>
                </a:solidFill>
                <a:latin typeface="Arial" charset="0"/>
                <a:ea typeface="ＭＳ Ｐゴシック"/>
              </a:rPr>
              <a:t>“Strategic” </a:t>
            </a:r>
            <a:r>
              <a:rPr lang="en-US" sz="2400" dirty="0">
                <a:solidFill>
                  <a:srgbClr val="292929"/>
                </a:solidFill>
                <a:cs typeface="ＭＳ Ｐゴシック" pitchFamily="-112" charset="-128"/>
              </a:rPr>
              <a:t>approach</a:t>
            </a:r>
          </a:p>
          <a:p>
            <a:pPr marL="347663" lvl="1" indent="-347663">
              <a:lnSpc>
                <a:spcPct val="90000"/>
              </a:lnSpc>
              <a:spcBef>
                <a:spcPct val="35000"/>
              </a:spcBef>
            </a:pPr>
            <a:r>
              <a:rPr lang="en-US" sz="2400" dirty="0">
                <a:solidFill>
                  <a:srgbClr val="292929"/>
                </a:solidFill>
                <a:cs typeface="ＭＳ Ｐゴシック" pitchFamily="-112" charset="-128"/>
              </a:rPr>
              <a:t>Provide business and IT with </a:t>
            </a:r>
            <a:r>
              <a:rPr lang="en-US" sz="2400" i="1" dirty="0" smtClean="0">
                <a:solidFill>
                  <a:schemeClr val="accent1"/>
                </a:solidFill>
                <a:latin typeface="Arial" charset="0"/>
                <a:ea typeface="ＭＳ Ｐゴシック"/>
              </a:rPr>
              <a:t>shared ownership</a:t>
            </a:r>
            <a:r>
              <a:rPr lang="en-US" sz="2400" dirty="0" smtClean="0">
                <a:solidFill>
                  <a:srgbClr val="292929"/>
                </a:solidFill>
                <a:cs typeface="ＭＳ Ｐゴシック" pitchFamily="-112" charset="-128"/>
              </a:rPr>
              <a:t> </a:t>
            </a:r>
            <a:r>
              <a:rPr lang="en-US" sz="2400" dirty="0">
                <a:solidFill>
                  <a:srgbClr val="292929"/>
                </a:solidFill>
                <a:cs typeface="ＭＳ Ｐゴシック" pitchFamily="-112" charset="-128"/>
              </a:rPr>
              <a:t>of</a:t>
            </a:r>
            <a:br>
              <a:rPr lang="en-US" sz="2400" dirty="0">
                <a:solidFill>
                  <a:srgbClr val="292929"/>
                </a:solidFill>
                <a:cs typeface="ＭＳ Ｐゴシック" pitchFamily="-112" charset="-128"/>
              </a:rPr>
            </a:br>
            <a:r>
              <a:rPr lang="en-US" sz="2400" dirty="0">
                <a:solidFill>
                  <a:srgbClr val="292929"/>
                </a:solidFill>
                <a:cs typeface="ＭＳ Ｐゴシック" pitchFamily="-112" charset="-128"/>
              </a:rPr>
              <a:t>the enterprise information environment</a:t>
            </a:r>
          </a:p>
          <a:p>
            <a:endParaRPr lang="en-US" dirty="0" smtClean="0"/>
          </a:p>
          <a:p>
            <a:endParaRPr lang="en-US" dirty="0" smtClean="0"/>
          </a:p>
        </p:txBody>
      </p:sp>
      <p:sp>
        <p:nvSpPr>
          <p:cNvPr id="4" name="Text Box 5"/>
          <p:cNvSpPr txBox="1">
            <a:spLocks noChangeArrowheads="1"/>
          </p:cNvSpPr>
          <p:nvPr/>
        </p:nvSpPr>
        <p:spPr bwMode="auto">
          <a:xfrm>
            <a:off x="260703" y="3814166"/>
            <a:ext cx="8611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Narrow" pitchFamily="34" charset="0"/>
              </a:defRPr>
            </a:lvl1pPr>
            <a:lvl2pPr marL="742950" indent="-285750" eaLnBrk="0" hangingPunct="0">
              <a:defRPr sz="1400">
                <a:solidFill>
                  <a:schemeClr val="tx1"/>
                </a:solidFill>
                <a:latin typeface="Arial Narrow" pitchFamily="34" charset="0"/>
              </a:defRPr>
            </a:lvl2pPr>
            <a:lvl3pPr marL="1143000" indent="-228600" eaLnBrk="0" hangingPunct="0">
              <a:defRPr sz="1400">
                <a:solidFill>
                  <a:schemeClr val="tx1"/>
                </a:solidFill>
                <a:latin typeface="Arial Narrow" pitchFamily="34" charset="0"/>
              </a:defRPr>
            </a:lvl3pPr>
            <a:lvl4pPr marL="1600200" indent="-228600" eaLnBrk="0" hangingPunct="0">
              <a:defRPr sz="1400">
                <a:solidFill>
                  <a:schemeClr val="tx1"/>
                </a:solidFill>
                <a:latin typeface="Arial Narrow" pitchFamily="34" charset="0"/>
              </a:defRPr>
            </a:lvl4pPr>
            <a:lvl5pPr marL="2057400" indent="-228600" eaLnBrk="0" hangingPunct="0">
              <a:defRPr sz="1400">
                <a:solidFill>
                  <a:schemeClr val="tx1"/>
                </a:solidFill>
                <a:latin typeface="Arial Narrow" pitchFamily="34" charset="0"/>
              </a:defRPr>
            </a:lvl5pPr>
            <a:lvl6pPr marL="2514600" indent="-228600" algn="ctr" eaLnBrk="0" fontAlgn="base" hangingPunct="0">
              <a:lnSpc>
                <a:spcPts val="1600"/>
              </a:lnSpc>
              <a:spcBef>
                <a:spcPct val="0"/>
              </a:spcBef>
              <a:spcAft>
                <a:spcPct val="0"/>
              </a:spcAft>
              <a:buClr>
                <a:srgbClr val="003399"/>
              </a:buClr>
              <a:buSzPct val="90000"/>
              <a:buFont typeface="Wingdings" pitchFamily="2" charset="2"/>
              <a:defRPr sz="1400">
                <a:solidFill>
                  <a:schemeClr val="tx1"/>
                </a:solidFill>
                <a:latin typeface="Arial Narrow" pitchFamily="34" charset="0"/>
              </a:defRPr>
            </a:lvl6pPr>
            <a:lvl7pPr marL="2971800" indent="-228600" algn="ctr" eaLnBrk="0" fontAlgn="base" hangingPunct="0">
              <a:lnSpc>
                <a:spcPts val="1600"/>
              </a:lnSpc>
              <a:spcBef>
                <a:spcPct val="0"/>
              </a:spcBef>
              <a:spcAft>
                <a:spcPct val="0"/>
              </a:spcAft>
              <a:buClr>
                <a:srgbClr val="003399"/>
              </a:buClr>
              <a:buSzPct val="90000"/>
              <a:buFont typeface="Wingdings" pitchFamily="2" charset="2"/>
              <a:defRPr sz="1400">
                <a:solidFill>
                  <a:schemeClr val="tx1"/>
                </a:solidFill>
                <a:latin typeface="Arial Narrow" pitchFamily="34" charset="0"/>
              </a:defRPr>
            </a:lvl7pPr>
            <a:lvl8pPr marL="3429000" indent="-228600" algn="ctr" eaLnBrk="0" fontAlgn="base" hangingPunct="0">
              <a:lnSpc>
                <a:spcPts val="1600"/>
              </a:lnSpc>
              <a:spcBef>
                <a:spcPct val="0"/>
              </a:spcBef>
              <a:spcAft>
                <a:spcPct val="0"/>
              </a:spcAft>
              <a:buClr>
                <a:srgbClr val="003399"/>
              </a:buClr>
              <a:buSzPct val="90000"/>
              <a:buFont typeface="Wingdings" pitchFamily="2" charset="2"/>
              <a:defRPr sz="1400">
                <a:solidFill>
                  <a:schemeClr val="tx1"/>
                </a:solidFill>
                <a:latin typeface="Arial Narrow" pitchFamily="34" charset="0"/>
              </a:defRPr>
            </a:lvl8pPr>
            <a:lvl9pPr marL="3886200" indent="-228600" algn="ctr" eaLnBrk="0" fontAlgn="base" hangingPunct="0">
              <a:lnSpc>
                <a:spcPts val="1600"/>
              </a:lnSpc>
              <a:spcBef>
                <a:spcPct val="0"/>
              </a:spcBef>
              <a:spcAft>
                <a:spcPct val="0"/>
              </a:spcAft>
              <a:buClr>
                <a:srgbClr val="003399"/>
              </a:buClr>
              <a:buSzPct val="90000"/>
              <a:buFont typeface="Wingdings" pitchFamily="2" charset="2"/>
              <a:defRPr sz="1400">
                <a:solidFill>
                  <a:schemeClr val="tx1"/>
                </a:solidFill>
                <a:latin typeface="Arial Narrow" pitchFamily="34" charset="0"/>
              </a:defRPr>
            </a:lvl9pPr>
          </a:lstStyle>
          <a:p>
            <a:pPr algn="ctr" eaLnBrk="1" hangingPunct="1"/>
            <a:r>
              <a:rPr lang="en-US" sz="2400" dirty="0" smtClean="0">
                <a:solidFill>
                  <a:srgbClr val="FF0000"/>
                </a:solidFill>
                <a:latin typeface="Arial" charset="0"/>
              </a:rPr>
              <a:t>“Enterprise </a:t>
            </a:r>
            <a:r>
              <a:rPr lang="en-US" sz="2400" dirty="0">
                <a:solidFill>
                  <a:srgbClr val="FF0000"/>
                </a:solidFill>
                <a:latin typeface="Arial" charset="0"/>
              </a:rPr>
              <a:t>centers of excellence should </a:t>
            </a:r>
            <a:r>
              <a:rPr lang="en-US" sz="2400" dirty="0" smtClean="0">
                <a:solidFill>
                  <a:srgbClr val="FF0000"/>
                </a:solidFill>
                <a:latin typeface="Arial" charset="0"/>
              </a:rPr>
              <a:t>support the effort …”</a:t>
            </a:r>
            <a:endParaRPr lang="en-US" sz="2400" dirty="0">
              <a:solidFill>
                <a:srgbClr val="FF0000"/>
              </a:solidFill>
              <a:latin typeface="Arial" charset="0"/>
            </a:endParaRPr>
          </a:p>
        </p:txBody>
      </p:sp>
      <p:sp>
        <p:nvSpPr>
          <p:cNvPr id="15" name="TextBox 14"/>
          <p:cNvSpPr txBox="1"/>
          <p:nvPr/>
        </p:nvSpPr>
        <p:spPr>
          <a:xfrm>
            <a:off x="1961098" y="443486"/>
            <a:ext cx="6911086" cy="480131"/>
          </a:xfrm>
          <a:prstGeom prst="rect">
            <a:avLst/>
          </a:prstGeom>
          <a:noFill/>
        </p:spPr>
        <p:txBody>
          <a:bodyPr wrap="square" anchor="ctr">
            <a:spAutoFit/>
          </a:bodyPr>
          <a:lstStyle/>
          <a:p>
            <a:pPr marL="347663" indent="-347663">
              <a:lnSpc>
                <a:spcPct val="90000"/>
              </a:lnSpc>
              <a:spcBef>
                <a:spcPct val="35000"/>
              </a:spcBef>
              <a:spcAft>
                <a:spcPct val="17000"/>
              </a:spcAft>
              <a:buClr>
                <a:schemeClr val="accent2"/>
              </a:buClr>
              <a:defRPr/>
            </a:pPr>
            <a:r>
              <a:rPr lang="en-US" sz="2800" b="1" kern="0" dirty="0">
                <a:solidFill>
                  <a:srgbClr val="0070C3"/>
                </a:solidFill>
                <a:latin typeface="+mn-lt"/>
                <a:ea typeface="ＭＳ Ｐゴシック" pitchFamily="-112" charset="-128"/>
                <a:cs typeface="Calibri" pitchFamily="34" charset="0"/>
              </a:rPr>
              <a:t>THE </a:t>
            </a:r>
            <a:r>
              <a:rPr lang="en-US" sz="2800" b="1" kern="0" cap="all" dirty="0" smtClean="0">
                <a:solidFill>
                  <a:srgbClr val="0070C3"/>
                </a:solidFill>
                <a:latin typeface="+mn-lt"/>
                <a:ea typeface="ＭＳ Ｐゴシック" pitchFamily="-112" charset="-128"/>
                <a:cs typeface="Calibri" pitchFamily="34" charset="0"/>
              </a:rPr>
              <a:t>Journey Toward </a:t>
            </a:r>
            <a:r>
              <a:rPr lang="en-US" sz="2800" b="1" kern="0" cap="all" dirty="0">
                <a:solidFill>
                  <a:srgbClr val="0070C3"/>
                </a:solidFill>
                <a:latin typeface="+mn-lt"/>
                <a:ea typeface="ＭＳ Ｐゴシック" pitchFamily="-112" charset="-128"/>
                <a:cs typeface="Calibri" pitchFamily="34" charset="0"/>
              </a:rPr>
              <a:t>the Target</a:t>
            </a:r>
          </a:p>
        </p:txBody>
      </p:sp>
      <p:sp>
        <p:nvSpPr>
          <p:cNvPr id="8" name="TextBox 7"/>
          <p:cNvSpPr txBox="1">
            <a:spLocks noChangeArrowheads="1"/>
          </p:cNvSpPr>
          <p:nvPr/>
        </p:nvSpPr>
        <p:spPr bwMode="auto">
          <a:xfrm>
            <a:off x="175878" y="400783"/>
            <a:ext cx="1662112" cy="57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r" eaLnBrk="1" hangingPunct="1">
              <a:lnSpc>
                <a:spcPts val="1875"/>
              </a:lnSpc>
            </a:pPr>
            <a:r>
              <a:rPr lang="en-US" sz="1600" dirty="0" smtClean="0">
                <a:solidFill>
                  <a:schemeClr val="accent2"/>
                </a:solidFill>
              </a:rPr>
              <a:t>Organizational Dimensions</a:t>
            </a:r>
            <a:endParaRPr lang="en-US" sz="1600" dirty="0">
              <a:solidFill>
                <a:schemeClr val="accent2"/>
              </a:solidFill>
            </a:endParaRPr>
          </a:p>
        </p:txBody>
      </p:sp>
      <p:cxnSp>
        <p:nvCxnSpPr>
          <p:cNvPr id="9" name="Straight Connector 8"/>
          <p:cNvCxnSpPr/>
          <p:nvPr/>
        </p:nvCxnSpPr>
        <p:spPr bwMode="auto">
          <a:xfrm rot="5400000">
            <a:off x="1581151" y="608305"/>
            <a:ext cx="722312" cy="1587"/>
          </a:xfrm>
          <a:prstGeom prst="line">
            <a:avLst/>
          </a:prstGeom>
          <a:solidFill>
            <a:schemeClr val="accent1"/>
          </a:solidFill>
          <a:ln w="6350" cap="flat" cmpd="sng" algn="ctr">
            <a:solidFill>
              <a:schemeClr val="accent3"/>
            </a:solidFill>
            <a:prstDash val="solid"/>
            <a:round/>
            <a:headEnd type="none" w="med" len="med"/>
            <a:tailEnd type="none" w="med" len="med"/>
          </a:ln>
          <a:effectLst/>
        </p:spPr>
      </p:cxnSp>
    </p:spTree>
    <p:extLst>
      <p:ext uri="{BB962C8B-B14F-4D97-AF65-F5344CB8AC3E}">
        <p14:creationId xmlns:p14="http://schemas.microsoft.com/office/powerpoint/2010/main" val="65787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845344" y="1298148"/>
            <a:ext cx="6487963" cy="3179374"/>
          </a:xfrm>
          <a:prstGeom prst="rect">
            <a:avLst/>
          </a:prstGeom>
        </p:spPr>
        <p:txBody>
          <a:bodyPr/>
          <a:lstStyle>
            <a:lvl1pPr marL="347663" indent="-347663" algn="l" rtl="0" eaLnBrk="0" fontAlgn="base" hangingPunct="0">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0" fontAlgn="base" hangingPunct="0">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cs typeface="ＭＳ Ｐゴシック"/>
              </a:defRPr>
            </a:lvl2pPr>
            <a:lvl3pPr marL="1025525" indent="-227013" algn="l" rtl="0" eaLnBrk="0" fontAlgn="base" hangingPunct="0">
              <a:lnSpc>
                <a:spcPct val="92000"/>
              </a:lnSpc>
              <a:spcBef>
                <a:spcPct val="17000"/>
              </a:spcBef>
              <a:spcAft>
                <a:spcPct val="17000"/>
              </a:spcAft>
              <a:buClr>
                <a:schemeClr val="accent2"/>
              </a:buClr>
              <a:buFont typeface="Arial" charset="0"/>
              <a:buChar char="»"/>
              <a:defRPr sz="2000">
                <a:solidFill>
                  <a:schemeClr val="bg2"/>
                </a:solidFill>
                <a:latin typeface="+mn-lt"/>
                <a:ea typeface="ＭＳ Ｐゴシック" pitchFamily="-112" charset="-128"/>
                <a:cs typeface="ＭＳ Ｐゴシック"/>
              </a:defRPr>
            </a:lvl3pPr>
            <a:lvl4pPr marL="1600200" indent="-228600" algn="l" rtl="0" eaLnBrk="0" fontAlgn="base" hangingPunct="0">
              <a:spcBef>
                <a:spcPct val="20000"/>
              </a:spcBef>
              <a:spcAft>
                <a:spcPct val="0"/>
              </a:spcAft>
              <a:buClr>
                <a:schemeClr val="accent2"/>
              </a:buClr>
              <a:buFont typeface="Arial" charset="0"/>
              <a:buChar char="»"/>
              <a:defRPr sz="2000">
                <a:solidFill>
                  <a:schemeClr val="bg2"/>
                </a:solidFill>
                <a:latin typeface="+mn-lt"/>
                <a:ea typeface="ＭＳ Ｐゴシック" pitchFamily="-112" charset="-128"/>
                <a:cs typeface="ＭＳ Ｐゴシック"/>
              </a:defRPr>
            </a:lvl4pPr>
            <a:lvl5pPr marL="2057400" indent="-228600" algn="l" rtl="0" eaLnBrk="0" fontAlgn="base" hangingPunct="0">
              <a:spcBef>
                <a:spcPct val="20000"/>
              </a:spcBef>
              <a:spcAft>
                <a:spcPct val="0"/>
              </a:spcAft>
              <a:buClr>
                <a:schemeClr val="accent2"/>
              </a:buClr>
              <a:buFont typeface="Arial" charset="0"/>
              <a:buChar char="–"/>
              <a:defRPr sz="2000">
                <a:solidFill>
                  <a:schemeClr val="bg2"/>
                </a:solidFill>
                <a:latin typeface="+mn-lt"/>
                <a:ea typeface="ＭＳ Ｐゴシック" pitchFamily="-11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a:t>An executive vision </a:t>
            </a:r>
            <a:r>
              <a:rPr lang="en-US" sz="2000" dirty="0" smtClean="0"/>
              <a:t>and commitment to </a:t>
            </a:r>
            <a:r>
              <a:rPr lang="en-US" sz="2000" dirty="0"/>
              <a:t>demand an information-driven organization and culture</a:t>
            </a:r>
          </a:p>
          <a:p>
            <a:r>
              <a:rPr lang="en-US" sz="2000" dirty="0"/>
              <a:t>Focus </a:t>
            </a:r>
            <a:r>
              <a:rPr lang="en-US" sz="2000" dirty="0" smtClean="0"/>
              <a:t>upon </a:t>
            </a:r>
            <a:r>
              <a:rPr lang="en-US" sz="2000" dirty="0"/>
              <a:t>key organizational dimensions</a:t>
            </a:r>
          </a:p>
          <a:p>
            <a:pPr lvl="1"/>
            <a:r>
              <a:rPr lang="en-US" sz="1600" dirty="0"/>
              <a:t>Human </a:t>
            </a:r>
            <a:r>
              <a:rPr lang="en-US" sz="1600" dirty="0" smtClean="0"/>
              <a:t>capital</a:t>
            </a:r>
            <a:endParaRPr lang="en-US" sz="1600" dirty="0"/>
          </a:p>
          <a:p>
            <a:pPr lvl="1"/>
            <a:r>
              <a:rPr lang="en-US" sz="1600" dirty="0"/>
              <a:t>Internal </a:t>
            </a:r>
            <a:r>
              <a:rPr lang="en-US" sz="1600" dirty="0" smtClean="0"/>
              <a:t>information processes</a:t>
            </a:r>
            <a:endParaRPr lang="en-US" sz="1600" dirty="0"/>
          </a:p>
          <a:p>
            <a:pPr lvl="1"/>
            <a:r>
              <a:rPr lang="en-US" sz="1600" dirty="0"/>
              <a:t>Technical </a:t>
            </a:r>
            <a:r>
              <a:rPr lang="en-US" sz="1600" dirty="0" smtClean="0"/>
              <a:t>infrastructure</a:t>
            </a:r>
            <a:endParaRPr lang="en-US" sz="1600" dirty="0"/>
          </a:p>
          <a:p>
            <a:pPr lvl="1"/>
            <a:r>
              <a:rPr lang="en-US" sz="1600" dirty="0"/>
              <a:t>Organizational </a:t>
            </a:r>
            <a:r>
              <a:rPr lang="en-US" sz="1600" dirty="0" smtClean="0"/>
              <a:t>culture</a:t>
            </a:r>
            <a:endParaRPr lang="en-US" sz="1600" dirty="0"/>
          </a:p>
          <a:p>
            <a:r>
              <a:rPr lang="en-US" sz="2000" dirty="0" smtClean="0"/>
              <a:t>Continual </a:t>
            </a:r>
            <a:r>
              <a:rPr lang="en-US" sz="2000" dirty="0"/>
              <a:t>alignment with business objectives</a:t>
            </a:r>
            <a:endParaRPr lang="en-US" sz="2000" strike="sngStrike" dirty="0">
              <a:solidFill>
                <a:srgbClr val="00B050"/>
              </a:solidFill>
            </a:endParaRPr>
          </a:p>
          <a:p>
            <a:pPr lvl="1"/>
            <a:r>
              <a:rPr lang="en-US" sz="1600" dirty="0"/>
              <a:t>Supported by an enterprise </a:t>
            </a:r>
            <a:r>
              <a:rPr lang="en-US" sz="1600" dirty="0" smtClean="0"/>
              <a:t>analytics </a:t>
            </a:r>
            <a:r>
              <a:rPr lang="en-US" sz="1600" dirty="0"/>
              <a:t>Center of </a:t>
            </a:r>
            <a:r>
              <a:rPr lang="en-US" sz="1600" dirty="0" smtClean="0"/>
              <a:t>Excellence</a:t>
            </a:r>
            <a:endParaRPr lang="en-US" sz="1600" dirty="0"/>
          </a:p>
        </p:txBody>
      </p:sp>
      <p:sp>
        <p:nvSpPr>
          <p:cNvPr id="15" name="TextBox 14"/>
          <p:cNvSpPr txBox="1"/>
          <p:nvPr/>
        </p:nvSpPr>
        <p:spPr>
          <a:xfrm>
            <a:off x="1834257" y="361683"/>
            <a:ext cx="7067696" cy="480131"/>
          </a:xfrm>
          <a:prstGeom prst="rect">
            <a:avLst/>
          </a:prstGeom>
          <a:noFill/>
        </p:spPr>
        <p:txBody>
          <a:bodyPr wrap="square" anchor="ctr">
            <a:spAutoFit/>
          </a:bodyPr>
          <a:lstStyle/>
          <a:p>
            <a:pPr marL="347663" indent="-347663">
              <a:lnSpc>
                <a:spcPct val="90000"/>
              </a:lnSpc>
              <a:spcBef>
                <a:spcPct val="35000"/>
              </a:spcBef>
              <a:spcAft>
                <a:spcPct val="17000"/>
              </a:spcAft>
              <a:buClr>
                <a:schemeClr val="accent2"/>
              </a:buClr>
              <a:defRPr/>
            </a:pPr>
            <a:r>
              <a:rPr lang="en-US" sz="2800" b="1" kern="0" dirty="0">
                <a:solidFill>
                  <a:srgbClr val="0070C3"/>
                </a:solidFill>
                <a:latin typeface="+mn-lt"/>
                <a:ea typeface="ＭＳ Ｐゴシック" pitchFamily="-112" charset="-128"/>
                <a:cs typeface="Calibri" pitchFamily="34" charset="0"/>
              </a:rPr>
              <a:t>THE </a:t>
            </a:r>
            <a:r>
              <a:rPr lang="en-US" sz="2800" b="1" kern="0" cap="all" dirty="0" smtClean="0">
                <a:solidFill>
                  <a:srgbClr val="0070C3"/>
                </a:solidFill>
                <a:latin typeface="+mn-lt"/>
                <a:ea typeface="ＭＳ Ｐゴシック" pitchFamily="-112" charset="-128"/>
                <a:cs typeface="Calibri" pitchFamily="34" charset="0"/>
              </a:rPr>
              <a:t>Journey Toward </a:t>
            </a:r>
            <a:r>
              <a:rPr lang="en-US" sz="2800" b="1" kern="0" cap="all" dirty="0">
                <a:solidFill>
                  <a:srgbClr val="0070C3"/>
                </a:solidFill>
                <a:latin typeface="+mn-lt"/>
                <a:ea typeface="ＭＳ Ｐゴシック" pitchFamily="-112" charset="-128"/>
                <a:cs typeface="Calibri" pitchFamily="34" charset="0"/>
              </a:rPr>
              <a:t>the Target</a:t>
            </a:r>
          </a:p>
        </p:txBody>
      </p:sp>
      <p:pic>
        <p:nvPicPr>
          <p:cNvPr id="8" name="Picture 7" descr="TheNewKnow.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01220" y="1815076"/>
            <a:ext cx="1440974" cy="1956561"/>
          </a:xfrm>
          <a:prstGeom prst="rect">
            <a:avLst/>
          </a:prstGeom>
          <a:effectLst>
            <a:outerShdw blurRad="63500" sx="102000" sy="102000" algn="ctr" rotWithShape="0">
              <a:prstClr val="black">
                <a:alpha val="40000"/>
              </a:prstClr>
            </a:outerShdw>
            <a:reflection blurRad="6350" stA="50000" endA="300" endPos="38500" dist="50800" dir="5400000" sy="-100000" algn="bl" rotWithShape="0"/>
          </a:effectLst>
        </p:spPr>
      </p:pic>
      <p:sp>
        <p:nvSpPr>
          <p:cNvPr id="9" name="Right Arrow 8"/>
          <p:cNvSpPr/>
          <p:nvPr/>
        </p:nvSpPr>
        <p:spPr bwMode="auto">
          <a:xfrm rot="10800000">
            <a:off x="4148746" y="2321996"/>
            <a:ext cx="2438719" cy="368490"/>
          </a:xfrm>
          <a:prstGeom prst="rightArrow">
            <a:avLst/>
          </a:prstGeom>
          <a:noFill/>
          <a:ln w="25400" cap="flat" cmpd="sng" algn="ctr">
            <a:solidFill>
              <a:schemeClr val="accent3"/>
            </a:solidFill>
            <a:prstDash val="solid"/>
            <a:round/>
            <a:headEnd type="none" w="med" len="med"/>
            <a:tailEnd type="none" w="med" len="med"/>
          </a:ln>
          <a:effectLst>
            <a:outerShdw blurRad="50800" dist="50800" dir="2700000" algn="tl" rotWithShape="0">
              <a:prstClr val="black">
                <a:alpha val="40000"/>
              </a:prstClr>
            </a:outerShdw>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dirty="0" smtClean="0">
              <a:ln>
                <a:noFill/>
              </a:ln>
              <a:solidFill>
                <a:schemeClr val="accent3"/>
              </a:solidFill>
              <a:effectLst/>
              <a:latin typeface="Arial" charset="0"/>
            </a:endParaRPr>
          </a:p>
        </p:txBody>
      </p:sp>
      <p:sp>
        <p:nvSpPr>
          <p:cNvPr id="10" name="Oval 9"/>
          <p:cNvSpPr/>
          <p:nvPr/>
        </p:nvSpPr>
        <p:spPr bwMode="auto">
          <a:xfrm>
            <a:off x="1077361" y="2321996"/>
            <a:ext cx="2566425" cy="368492"/>
          </a:xfrm>
          <a:prstGeom prst="ellipse">
            <a:avLst/>
          </a:prstGeom>
          <a:solidFill>
            <a:srgbClr val="FF0000">
              <a:alpha val="10000"/>
            </a:srgbClr>
          </a:solidFill>
          <a:ln w="22225" cap="flat" cmpd="sng" algn="ctr">
            <a:solidFill>
              <a:schemeClr val="accent2"/>
            </a:solidFill>
            <a:prstDash val="solid"/>
            <a:round/>
            <a:headEnd type="none" w="med" len="med"/>
            <a:tailEnd type="none" w="med" len="med"/>
          </a:ln>
          <a:effectLst>
            <a:outerShdw blurRad="50800" dist="50800" dir="2700000" algn="tl" rotWithShape="0">
              <a:prstClr val="black">
                <a:alpha val="40000"/>
              </a:prstClr>
            </a:outerShdw>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cxnSp>
        <p:nvCxnSpPr>
          <p:cNvPr id="14" name="Straight Connector 13"/>
          <p:cNvCxnSpPr/>
          <p:nvPr/>
        </p:nvCxnSpPr>
        <p:spPr bwMode="auto">
          <a:xfrm rot="5400000">
            <a:off x="1467384" y="608307"/>
            <a:ext cx="722312" cy="1587"/>
          </a:xfrm>
          <a:prstGeom prst="line">
            <a:avLst/>
          </a:prstGeom>
          <a:solidFill>
            <a:schemeClr val="accent1"/>
          </a:solidFill>
          <a:ln w="6350" cap="flat" cmpd="sng" algn="ctr">
            <a:solidFill>
              <a:schemeClr val="accent3"/>
            </a:solidFill>
            <a:prstDash val="solid"/>
            <a:round/>
            <a:headEnd type="none" w="med" len="med"/>
            <a:tailEnd type="none" w="med" len="med"/>
          </a:ln>
          <a:effectLst/>
        </p:spPr>
      </p:cxnSp>
      <p:sp>
        <p:nvSpPr>
          <p:cNvPr id="16" name="TextBox 15"/>
          <p:cNvSpPr txBox="1">
            <a:spLocks noChangeArrowheads="1"/>
          </p:cNvSpPr>
          <p:nvPr/>
        </p:nvSpPr>
        <p:spPr bwMode="auto">
          <a:xfrm>
            <a:off x="79162" y="322002"/>
            <a:ext cx="1662112" cy="57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r" eaLnBrk="1" hangingPunct="1">
              <a:lnSpc>
                <a:spcPts val="1875"/>
              </a:lnSpc>
            </a:pPr>
            <a:r>
              <a:rPr lang="en-US" sz="1600" dirty="0" smtClean="0">
                <a:solidFill>
                  <a:schemeClr val="accent2"/>
                </a:solidFill>
              </a:rPr>
              <a:t>Organizational Dimensions</a:t>
            </a:r>
            <a:endParaRPr lang="en-US" sz="1600" dirty="0">
              <a:solidFill>
                <a:schemeClr val="accent2"/>
              </a:solidFill>
            </a:endParaRPr>
          </a:p>
        </p:txBody>
      </p:sp>
    </p:spTree>
    <p:extLst>
      <p:ext uri="{BB962C8B-B14F-4D97-AF65-F5344CB8AC3E}">
        <p14:creationId xmlns:p14="http://schemas.microsoft.com/office/powerpoint/2010/main" val="4152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36" y="0"/>
            <a:ext cx="9132928" cy="5143500"/>
            <a:chOff x="5536" y="0"/>
            <a:chExt cx="9132928" cy="5143500"/>
          </a:xfrm>
        </p:grpSpPr>
        <p:pic>
          <p:nvPicPr>
            <p:cNvPr id="37893"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536" y="0"/>
              <a:ext cx="9132928" cy="5143500"/>
            </a:xfrm>
            <a:prstGeom prst="rect">
              <a:avLst/>
            </a:prstGeom>
            <a:noFill/>
            <a:ln w="9525">
              <a:noFill/>
              <a:miter lim="800000"/>
              <a:headEnd/>
              <a:tailEnd/>
            </a:ln>
          </p:spPr>
        </p:pic>
        <p:sp>
          <p:nvSpPr>
            <p:cNvPr id="12" name="TextBox 11"/>
            <p:cNvSpPr txBox="1"/>
            <p:nvPr/>
          </p:nvSpPr>
          <p:spPr bwMode="auto">
            <a:xfrm>
              <a:off x="3000375" y="4864100"/>
              <a:ext cx="3138488" cy="276225"/>
            </a:xfrm>
            <a:prstGeom prst="rect">
              <a:avLst/>
            </a:prstGeom>
            <a:noFill/>
          </p:spPr>
          <p:txBody>
            <a:bodyPr anchor="ctr">
              <a:spAutoFit/>
            </a:bodyPr>
            <a:lstStyle/>
            <a:p>
              <a:pPr algn="ctr" eaLnBrk="0" hangingPunct="0">
                <a:defRPr/>
              </a:pPr>
              <a:r>
                <a:rPr lang="en-US" sz="600" b="1" kern="300" spc="50" dirty="0">
                  <a:solidFill>
                    <a:schemeClr val="bg2"/>
                  </a:solidFill>
                  <a:latin typeface=" arial"/>
                  <a:ea typeface="ＭＳ Ｐゴシック" pitchFamily="34" charset="-128"/>
                  <a:cs typeface=" arial"/>
                </a:rPr>
                <a:t/>
              </a:r>
              <a:br>
                <a:rPr lang="en-US" sz="600" b="1" kern="300" spc="50" dirty="0">
                  <a:solidFill>
                    <a:schemeClr val="bg2"/>
                  </a:solidFill>
                  <a:latin typeface=" arial"/>
                  <a:ea typeface="ＭＳ Ｐゴシック" pitchFamily="34" charset="-128"/>
                  <a:cs typeface=" arial"/>
                </a:rPr>
              </a:br>
              <a:r>
                <a:rPr lang="en-US" sz="600" b="1" kern="300" spc="50" dirty="0">
                  <a:solidFill>
                    <a:schemeClr val="bg2"/>
                  </a:solidFill>
                  <a:latin typeface=" arial"/>
                  <a:ea typeface="ＭＳ Ｐゴシック" pitchFamily="34" charset="-128"/>
                  <a:cs typeface=" arial"/>
                </a:rPr>
                <a:t>Copyright © 2012, SAS Institute Inc. All rights reserved.</a:t>
              </a:r>
            </a:p>
          </p:txBody>
        </p:sp>
      </p:grpSp>
      <p:pic>
        <p:nvPicPr>
          <p:cNvPr id="8"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503490" y="4729163"/>
            <a:ext cx="1179172" cy="273050"/>
          </a:xfrm>
          <a:prstGeom prst="rect">
            <a:avLst/>
          </a:prstGeom>
          <a:noFill/>
          <a:ln w="9525">
            <a:noFill/>
            <a:miter lim="800000"/>
            <a:headEnd/>
            <a:tailEnd/>
          </a:ln>
        </p:spPr>
      </p:pic>
      <p:sp>
        <p:nvSpPr>
          <p:cNvPr id="6" name="TextBox 5"/>
          <p:cNvSpPr txBox="1"/>
          <p:nvPr/>
        </p:nvSpPr>
        <p:spPr>
          <a:xfrm>
            <a:off x="0" y="2687283"/>
            <a:ext cx="3680758" cy="579646"/>
          </a:xfrm>
          <a:prstGeom prst="rect">
            <a:avLst/>
          </a:prstGeom>
          <a:noFill/>
        </p:spPr>
        <p:txBody>
          <a:bodyPr wrap="square" anchor="ctr">
            <a:spAutoFit/>
          </a:bodyPr>
          <a:lstStyle/>
          <a:p>
            <a:pPr algn="r">
              <a:lnSpc>
                <a:spcPts val="1880"/>
              </a:lnSpc>
              <a:defRPr/>
            </a:pPr>
            <a:r>
              <a:rPr lang="en-US" sz="1800" cap="all" dirty="0" smtClean="0">
                <a:solidFill>
                  <a:schemeClr val="bg1"/>
                </a:solidFill>
                <a:latin typeface="Arial" pitchFamily="34" charset="0"/>
                <a:ea typeface="ＭＳ Ｐゴシック" pitchFamily="34" charset="-128"/>
                <a:cs typeface="+mn-cs"/>
              </a:rPr>
              <a:t>THE Role and definition of centers of excellence</a:t>
            </a:r>
            <a:endParaRPr lang="en-US" sz="1800" cap="all" dirty="0">
              <a:solidFill>
                <a:schemeClr val="bg1"/>
              </a:solidFill>
              <a:latin typeface="Arial" pitchFamily="34" charset="0"/>
              <a:ea typeface="ＭＳ Ｐゴシック" pitchFamily="34" charset="-128"/>
              <a:cs typeface="+mn-cs"/>
            </a:endParaRPr>
          </a:p>
        </p:txBody>
      </p:sp>
      <p:cxnSp>
        <p:nvCxnSpPr>
          <p:cNvPr id="7" name="Straight Connector 6"/>
          <p:cNvCxnSpPr>
            <a:cxnSpLocks noChangeShapeType="1"/>
          </p:cNvCxnSpPr>
          <p:nvPr/>
        </p:nvCxnSpPr>
        <p:spPr bwMode="auto">
          <a:xfrm>
            <a:off x="3680758" y="2514406"/>
            <a:ext cx="1" cy="912813"/>
          </a:xfrm>
          <a:prstGeom prst="line">
            <a:avLst/>
          </a:prstGeom>
          <a:noFill/>
          <a:ln w="6350" algn="ctr">
            <a:solidFill>
              <a:schemeClr val="bg1"/>
            </a:solidFill>
            <a:round/>
            <a:headEnd/>
            <a:tailEnd/>
          </a:ln>
        </p:spPr>
      </p:cxnSp>
      <p:sp>
        <p:nvSpPr>
          <p:cNvPr id="9" name="TextBox 8"/>
          <p:cNvSpPr txBox="1"/>
          <p:nvPr/>
        </p:nvSpPr>
        <p:spPr>
          <a:xfrm>
            <a:off x="3680759" y="2840243"/>
            <a:ext cx="2389251" cy="329150"/>
          </a:xfrm>
          <a:prstGeom prst="rect">
            <a:avLst/>
          </a:prstGeom>
          <a:noFill/>
        </p:spPr>
        <p:txBody>
          <a:bodyPr wrap="square" anchor="ctr">
            <a:spAutoFit/>
          </a:bodyPr>
          <a:lstStyle/>
          <a:p>
            <a:pPr algn="r">
              <a:lnSpc>
                <a:spcPts val="1880"/>
              </a:lnSpc>
              <a:defRPr/>
            </a:pPr>
            <a:endParaRPr lang="en-US" cap="all" dirty="0">
              <a:solidFill>
                <a:schemeClr val="bg1"/>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4587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838200" y="1352550"/>
            <a:ext cx="7456488" cy="2465070"/>
          </a:xfrm>
          <a:prstGeom prst="rect">
            <a:avLst/>
          </a:prstGeom>
        </p:spPr>
        <p:txBody>
          <a:bodyPr/>
          <a:lstStyle>
            <a:lvl1pPr marL="347663" indent="-347663" algn="l" rtl="0" eaLnBrk="0" fontAlgn="base" hangingPunct="0">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0" fontAlgn="base" hangingPunct="0">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cs typeface="ＭＳ Ｐゴシック"/>
              </a:defRPr>
            </a:lvl2pPr>
            <a:lvl3pPr marL="1025525" indent="-227013" algn="l" rtl="0" eaLnBrk="0" fontAlgn="base" hangingPunct="0">
              <a:lnSpc>
                <a:spcPct val="92000"/>
              </a:lnSpc>
              <a:spcBef>
                <a:spcPct val="17000"/>
              </a:spcBef>
              <a:spcAft>
                <a:spcPct val="17000"/>
              </a:spcAft>
              <a:buClr>
                <a:schemeClr val="accent2"/>
              </a:buClr>
              <a:buFont typeface="Arial" charset="0"/>
              <a:buChar char="»"/>
              <a:defRPr sz="2000">
                <a:solidFill>
                  <a:schemeClr val="bg2"/>
                </a:solidFill>
                <a:latin typeface="+mn-lt"/>
                <a:ea typeface="ＭＳ Ｐゴシック" pitchFamily="-112" charset="-128"/>
                <a:cs typeface="ＭＳ Ｐゴシック"/>
              </a:defRPr>
            </a:lvl3pPr>
            <a:lvl4pPr marL="1600200" indent="-228600" algn="l" rtl="0" eaLnBrk="0" fontAlgn="base" hangingPunct="0">
              <a:spcBef>
                <a:spcPct val="20000"/>
              </a:spcBef>
              <a:spcAft>
                <a:spcPct val="0"/>
              </a:spcAft>
              <a:buClr>
                <a:schemeClr val="accent2"/>
              </a:buClr>
              <a:buFont typeface="Arial" charset="0"/>
              <a:buChar char="»"/>
              <a:defRPr sz="2000">
                <a:solidFill>
                  <a:schemeClr val="bg2"/>
                </a:solidFill>
                <a:latin typeface="+mn-lt"/>
                <a:ea typeface="ＭＳ Ｐゴシック" pitchFamily="-112" charset="-128"/>
                <a:cs typeface="ＭＳ Ｐゴシック"/>
              </a:defRPr>
            </a:lvl4pPr>
            <a:lvl5pPr marL="2057400" indent="-228600" algn="l" rtl="0" eaLnBrk="0" fontAlgn="base" hangingPunct="0">
              <a:spcBef>
                <a:spcPct val="20000"/>
              </a:spcBef>
              <a:spcAft>
                <a:spcPct val="0"/>
              </a:spcAft>
              <a:buClr>
                <a:schemeClr val="accent2"/>
              </a:buClr>
              <a:buFont typeface="Arial" charset="0"/>
              <a:buChar char="–"/>
              <a:defRPr sz="2000">
                <a:solidFill>
                  <a:schemeClr val="bg2"/>
                </a:solidFill>
                <a:latin typeface="+mn-lt"/>
                <a:ea typeface="ＭＳ Ｐゴシック" pitchFamily="-11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itchFamily="2" charset="2"/>
              <a:buNone/>
            </a:pPr>
            <a:r>
              <a:rPr lang="en-US" sz="2800" dirty="0" smtClean="0"/>
              <a:t>Many organizations:</a:t>
            </a:r>
          </a:p>
          <a:p>
            <a:r>
              <a:rPr lang="en-US" dirty="0">
                <a:latin typeface="Arial" charset="0"/>
                <a:ea typeface="ＭＳ Ｐゴシック"/>
                <a:cs typeface="ＭＳ Ｐゴシック"/>
              </a:rPr>
              <a:t>Can’t</a:t>
            </a:r>
            <a:r>
              <a:rPr lang="en-US" dirty="0" smtClean="0"/>
              <a:t> always generate the information they need.</a:t>
            </a:r>
          </a:p>
          <a:p>
            <a:r>
              <a:rPr lang="en-US" dirty="0" smtClean="0"/>
              <a:t>Can’t generate insight fast enough to act upon it.</a:t>
            </a:r>
          </a:p>
          <a:p>
            <a:r>
              <a:rPr lang="en-US" dirty="0" smtClean="0"/>
              <a:t>Continue to incur huge costs due to uninformed decisions and misguided strategies.</a:t>
            </a:r>
          </a:p>
          <a:p>
            <a:endParaRPr lang="en-US" dirty="0" smtClean="0"/>
          </a:p>
          <a:p>
            <a:endParaRPr lang="en-US" dirty="0" smtClean="0"/>
          </a:p>
        </p:txBody>
      </p:sp>
      <p:sp>
        <p:nvSpPr>
          <p:cNvPr id="4" name="Text Box 5"/>
          <p:cNvSpPr txBox="1">
            <a:spLocks noChangeArrowheads="1"/>
          </p:cNvSpPr>
          <p:nvPr/>
        </p:nvSpPr>
        <p:spPr bwMode="auto">
          <a:xfrm>
            <a:off x="94786" y="4048453"/>
            <a:ext cx="89576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Narrow" pitchFamily="34" charset="0"/>
              </a:defRPr>
            </a:lvl1pPr>
            <a:lvl2pPr marL="742950" indent="-285750" eaLnBrk="0" hangingPunct="0">
              <a:defRPr sz="1400">
                <a:solidFill>
                  <a:schemeClr val="tx1"/>
                </a:solidFill>
                <a:latin typeface="Arial Narrow" pitchFamily="34" charset="0"/>
              </a:defRPr>
            </a:lvl2pPr>
            <a:lvl3pPr marL="1143000" indent="-228600" eaLnBrk="0" hangingPunct="0">
              <a:defRPr sz="1400">
                <a:solidFill>
                  <a:schemeClr val="tx1"/>
                </a:solidFill>
                <a:latin typeface="Arial Narrow" pitchFamily="34" charset="0"/>
              </a:defRPr>
            </a:lvl3pPr>
            <a:lvl4pPr marL="1600200" indent="-228600" eaLnBrk="0" hangingPunct="0">
              <a:defRPr sz="1400">
                <a:solidFill>
                  <a:schemeClr val="tx1"/>
                </a:solidFill>
                <a:latin typeface="Arial Narrow" pitchFamily="34" charset="0"/>
              </a:defRPr>
            </a:lvl4pPr>
            <a:lvl5pPr marL="2057400" indent="-228600" eaLnBrk="0" hangingPunct="0">
              <a:defRPr sz="1400">
                <a:solidFill>
                  <a:schemeClr val="tx1"/>
                </a:solidFill>
                <a:latin typeface="Arial Narrow" pitchFamily="34" charset="0"/>
              </a:defRPr>
            </a:lvl5pPr>
            <a:lvl6pPr marL="2514600" indent="-228600" algn="ctr" eaLnBrk="0" fontAlgn="base" hangingPunct="0">
              <a:lnSpc>
                <a:spcPts val="1600"/>
              </a:lnSpc>
              <a:spcBef>
                <a:spcPct val="0"/>
              </a:spcBef>
              <a:spcAft>
                <a:spcPct val="0"/>
              </a:spcAft>
              <a:buClr>
                <a:srgbClr val="003399"/>
              </a:buClr>
              <a:buSzPct val="90000"/>
              <a:buFont typeface="Wingdings" pitchFamily="2" charset="2"/>
              <a:defRPr sz="1400">
                <a:solidFill>
                  <a:schemeClr val="tx1"/>
                </a:solidFill>
                <a:latin typeface="Arial Narrow" pitchFamily="34" charset="0"/>
              </a:defRPr>
            </a:lvl6pPr>
            <a:lvl7pPr marL="2971800" indent="-228600" algn="ctr" eaLnBrk="0" fontAlgn="base" hangingPunct="0">
              <a:lnSpc>
                <a:spcPts val="1600"/>
              </a:lnSpc>
              <a:spcBef>
                <a:spcPct val="0"/>
              </a:spcBef>
              <a:spcAft>
                <a:spcPct val="0"/>
              </a:spcAft>
              <a:buClr>
                <a:srgbClr val="003399"/>
              </a:buClr>
              <a:buSzPct val="90000"/>
              <a:buFont typeface="Wingdings" pitchFamily="2" charset="2"/>
              <a:defRPr sz="1400">
                <a:solidFill>
                  <a:schemeClr val="tx1"/>
                </a:solidFill>
                <a:latin typeface="Arial Narrow" pitchFamily="34" charset="0"/>
              </a:defRPr>
            </a:lvl7pPr>
            <a:lvl8pPr marL="3429000" indent="-228600" algn="ctr" eaLnBrk="0" fontAlgn="base" hangingPunct="0">
              <a:lnSpc>
                <a:spcPts val="1600"/>
              </a:lnSpc>
              <a:spcBef>
                <a:spcPct val="0"/>
              </a:spcBef>
              <a:spcAft>
                <a:spcPct val="0"/>
              </a:spcAft>
              <a:buClr>
                <a:srgbClr val="003399"/>
              </a:buClr>
              <a:buSzPct val="90000"/>
              <a:buFont typeface="Wingdings" pitchFamily="2" charset="2"/>
              <a:defRPr sz="1400">
                <a:solidFill>
                  <a:schemeClr val="tx1"/>
                </a:solidFill>
                <a:latin typeface="Arial Narrow" pitchFamily="34" charset="0"/>
              </a:defRPr>
            </a:lvl8pPr>
            <a:lvl9pPr marL="3886200" indent="-228600" algn="ctr" eaLnBrk="0" fontAlgn="base" hangingPunct="0">
              <a:lnSpc>
                <a:spcPts val="1600"/>
              </a:lnSpc>
              <a:spcBef>
                <a:spcPct val="0"/>
              </a:spcBef>
              <a:spcAft>
                <a:spcPct val="0"/>
              </a:spcAft>
              <a:buClr>
                <a:srgbClr val="003399"/>
              </a:buClr>
              <a:buSzPct val="90000"/>
              <a:buFont typeface="Wingdings" pitchFamily="2" charset="2"/>
              <a:defRPr sz="1400">
                <a:solidFill>
                  <a:schemeClr val="tx1"/>
                </a:solidFill>
                <a:latin typeface="Arial Narrow" pitchFamily="34" charset="0"/>
              </a:defRPr>
            </a:lvl9pPr>
          </a:lstStyle>
          <a:p>
            <a:pPr algn="ctr" eaLnBrk="1" hangingPunct="1">
              <a:lnSpc>
                <a:spcPct val="100000"/>
              </a:lnSpc>
              <a:buClrTx/>
              <a:buSzTx/>
              <a:buFontTx/>
              <a:buNone/>
            </a:pPr>
            <a:r>
              <a:rPr lang="en-US" sz="2400" dirty="0">
                <a:solidFill>
                  <a:srgbClr val="FF0000"/>
                </a:solidFill>
                <a:latin typeface="Arial" charset="0"/>
              </a:rPr>
              <a:t>The opportunities afforded by analytics have never been greater.</a:t>
            </a:r>
          </a:p>
        </p:txBody>
      </p:sp>
      <p:sp>
        <p:nvSpPr>
          <p:cNvPr id="15" name="TextBox 14"/>
          <p:cNvSpPr txBox="1"/>
          <p:nvPr/>
        </p:nvSpPr>
        <p:spPr>
          <a:xfrm>
            <a:off x="817332" y="600099"/>
            <a:ext cx="6637804" cy="487313"/>
          </a:xfrm>
          <a:prstGeom prst="rect">
            <a:avLst/>
          </a:prstGeom>
          <a:noFill/>
        </p:spPr>
        <p:txBody>
          <a:bodyPr wrap="square" anchor="ctr">
            <a:spAutoFit/>
          </a:bodyPr>
          <a:lstStyle/>
          <a:p>
            <a:pPr marL="347663" indent="-347663">
              <a:lnSpc>
                <a:spcPct val="90000"/>
              </a:lnSpc>
              <a:spcBef>
                <a:spcPct val="35000"/>
              </a:spcBef>
              <a:spcAft>
                <a:spcPct val="17000"/>
              </a:spcAft>
              <a:buClr>
                <a:schemeClr val="accent2"/>
              </a:buClr>
              <a:defRPr/>
            </a:pPr>
            <a:r>
              <a:rPr lang="en-US" sz="2800" b="1" kern="0" dirty="0" smtClean="0">
                <a:solidFill>
                  <a:srgbClr val="00539B"/>
                </a:solidFill>
                <a:latin typeface="+mn-lt"/>
                <a:ea typeface="ＭＳ Ｐゴシック" pitchFamily="-112" charset="-128"/>
                <a:cs typeface="Calibri" pitchFamily="34" charset="0"/>
              </a:rPr>
              <a:t>THE ANALYTICS GAP</a:t>
            </a:r>
            <a:endParaRPr lang="en-US" sz="2800" b="1" kern="0" dirty="0">
              <a:solidFill>
                <a:srgbClr val="00539B"/>
              </a:solidFill>
              <a:latin typeface="+mn-lt"/>
              <a:ea typeface="ＭＳ Ｐゴシック" pitchFamily="-112" charset="-128"/>
              <a:cs typeface="Calibri" pitchFamily="34" charset="0"/>
            </a:endParaRPr>
          </a:p>
        </p:txBody>
      </p:sp>
    </p:spTree>
    <p:extLst>
      <p:ext uri="{BB962C8B-B14F-4D97-AF65-F5344CB8AC3E}">
        <p14:creationId xmlns:p14="http://schemas.microsoft.com/office/powerpoint/2010/main" val="3291811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457515" y="268870"/>
            <a:ext cx="8624939" cy="523220"/>
          </a:xfrm>
          <a:prstGeom prst="rect">
            <a:avLst/>
          </a:prstGeom>
          <a:noFill/>
          <a:ln w="9525">
            <a:noFill/>
            <a:miter lim="800000"/>
            <a:headEnd/>
            <a:tailEnd/>
          </a:ln>
        </p:spPr>
        <p:txBody>
          <a:bodyPr wrap="square" anchor="b">
            <a:spAutoFit/>
          </a:bodyPr>
          <a:lstStyle/>
          <a:p>
            <a:r>
              <a:rPr lang="en-US" sz="2800" dirty="0">
                <a:solidFill>
                  <a:schemeClr val="accent1"/>
                </a:solidFill>
                <a:cs typeface="Arial" charset="0"/>
              </a:rPr>
              <a:t>What </a:t>
            </a:r>
            <a:r>
              <a:rPr lang="en-US" sz="2800" dirty="0" smtClean="0">
                <a:solidFill>
                  <a:schemeClr val="accent1"/>
                </a:solidFill>
                <a:cs typeface="Arial" charset="0"/>
              </a:rPr>
              <a:t>is a Business Analytics Center of Excellence?</a:t>
            </a:r>
            <a:endParaRPr lang="en-US" sz="2800" dirty="0">
              <a:solidFill>
                <a:schemeClr val="accent1"/>
              </a:solidFill>
              <a:cs typeface="Arial" charset="0"/>
            </a:endParaRPr>
          </a:p>
        </p:txBody>
      </p:sp>
      <p:sp>
        <p:nvSpPr>
          <p:cNvPr id="26" name="Content Placeholder 3"/>
          <p:cNvSpPr txBox="1">
            <a:spLocks/>
          </p:cNvSpPr>
          <p:nvPr/>
        </p:nvSpPr>
        <p:spPr bwMode="auto">
          <a:xfrm>
            <a:off x="903392" y="1278601"/>
            <a:ext cx="7487000" cy="3264483"/>
          </a:xfrm>
          <a:prstGeom prst="rect">
            <a:avLst/>
          </a:prstGeom>
          <a:noFill/>
          <a:ln w="9525">
            <a:noFill/>
            <a:miter lim="800000"/>
            <a:headEnd/>
            <a:tailEnd/>
          </a:ln>
        </p:spPr>
        <p:txBody>
          <a:bodyPr wrap="square" anchor="ctr">
            <a:spAutoFit/>
          </a:bodyPr>
          <a:lstStyle/>
          <a:p>
            <a:pPr>
              <a:lnSpc>
                <a:spcPct val="90000"/>
              </a:lnSpc>
              <a:spcBef>
                <a:spcPct val="35000"/>
              </a:spcBef>
              <a:spcAft>
                <a:spcPct val="17000"/>
              </a:spcAft>
              <a:buClr>
                <a:srgbClr val="97C0E6"/>
              </a:buClr>
            </a:pPr>
            <a:r>
              <a:rPr lang="en-US" sz="2400" dirty="0">
                <a:solidFill>
                  <a:srgbClr val="003B76"/>
                </a:solidFill>
                <a:cs typeface="Arial" charset="0"/>
              </a:rPr>
              <a:t>An internal strategic team of </a:t>
            </a:r>
            <a:r>
              <a:rPr lang="en-US" sz="2400" dirty="0" smtClean="0">
                <a:solidFill>
                  <a:srgbClr val="003B76"/>
                </a:solidFill>
                <a:cs typeface="Arial" charset="0"/>
              </a:rPr>
              <a:t>analytics experts …..</a:t>
            </a:r>
          </a:p>
          <a:p>
            <a:pPr>
              <a:lnSpc>
                <a:spcPct val="90000"/>
              </a:lnSpc>
              <a:spcBef>
                <a:spcPct val="35000"/>
              </a:spcBef>
              <a:spcAft>
                <a:spcPct val="17000"/>
              </a:spcAft>
              <a:buClr>
                <a:srgbClr val="97C0E6"/>
              </a:buClr>
            </a:pPr>
            <a:r>
              <a:rPr lang="en-US" sz="2400" dirty="0" smtClean="0">
                <a:solidFill>
                  <a:srgbClr val="003B76"/>
                </a:solidFill>
                <a:cs typeface="Arial" charset="0"/>
              </a:rPr>
              <a:t>with </a:t>
            </a:r>
            <a:r>
              <a:rPr lang="en-US" sz="2400" dirty="0">
                <a:solidFill>
                  <a:srgbClr val="003B76"/>
                </a:solidFill>
                <a:cs typeface="Arial" charset="0"/>
              </a:rPr>
              <a:t>a specific </a:t>
            </a:r>
            <a:r>
              <a:rPr lang="en-US" sz="2400" dirty="0" smtClean="0">
                <a:solidFill>
                  <a:srgbClr val="003B76"/>
                </a:solidFill>
                <a:cs typeface="Arial" charset="0"/>
              </a:rPr>
              <a:t>mission to facilitate </a:t>
            </a:r>
            <a:r>
              <a:rPr lang="en-US" sz="2400" dirty="0">
                <a:solidFill>
                  <a:srgbClr val="003B76"/>
                </a:solidFill>
                <a:cs typeface="Arial" charset="0"/>
              </a:rPr>
              <a:t>and </a:t>
            </a:r>
            <a:r>
              <a:rPr lang="en-US" sz="2400" dirty="0" smtClean="0">
                <a:solidFill>
                  <a:srgbClr val="003B76"/>
                </a:solidFill>
                <a:cs typeface="Arial" charset="0"/>
              </a:rPr>
              <a:t>promote </a:t>
            </a:r>
            <a:r>
              <a:rPr lang="en-US" sz="2400" dirty="0">
                <a:solidFill>
                  <a:srgbClr val="003B76"/>
                </a:solidFill>
                <a:cs typeface="Arial" charset="0"/>
              </a:rPr>
              <a:t>the use of </a:t>
            </a:r>
            <a:r>
              <a:rPr lang="en-US" sz="2400" dirty="0" smtClean="0">
                <a:solidFill>
                  <a:srgbClr val="003B76"/>
                </a:solidFill>
                <a:cs typeface="Arial" charset="0"/>
              </a:rPr>
              <a:t>analytics …..</a:t>
            </a:r>
          </a:p>
          <a:p>
            <a:pPr>
              <a:lnSpc>
                <a:spcPct val="90000"/>
              </a:lnSpc>
              <a:spcBef>
                <a:spcPct val="35000"/>
              </a:spcBef>
              <a:spcAft>
                <a:spcPct val="17000"/>
              </a:spcAft>
              <a:buClr>
                <a:srgbClr val="97C0E6"/>
              </a:buClr>
            </a:pPr>
            <a:r>
              <a:rPr lang="en-US" sz="2400" dirty="0" smtClean="0">
                <a:solidFill>
                  <a:srgbClr val="003B76"/>
                </a:solidFill>
                <a:cs typeface="Arial" charset="0"/>
              </a:rPr>
              <a:t>to </a:t>
            </a:r>
            <a:r>
              <a:rPr lang="en-US" sz="2400" dirty="0">
                <a:solidFill>
                  <a:srgbClr val="003B76"/>
                </a:solidFill>
                <a:cs typeface="Arial" charset="0"/>
              </a:rPr>
              <a:t>achieve business objectives across the </a:t>
            </a:r>
            <a:r>
              <a:rPr lang="en-US" sz="2400" dirty="0" smtClean="0">
                <a:solidFill>
                  <a:srgbClr val="003B76"/>
                </a:solidFill>
                <a:cs typeface="Arial" charset="0"/>
              </a:rPr>
              <a:t>enterprise.</a:t>
            </a:r>
          </a:p>
          <a:p>
            <a:pPr>
              <a:lnSpc>
                <a:spcPct val="90000"/>
              </a:lnSpc>
              <a:spcBef>
                <a:spcPct val="35000"/>
              </a:spcBef>
              <a:spcAft>
                <a:spcPct val="17000"/>
              </a:spcAft>
              <a:buClr>
                <a:srgbClr val="97C0E6"/>
              </a:buClr>
            </a:pPr>
            <a:endParaRPr lang="en-US" sz="2400" dirty="0" smtClean="0">
              <a:solidFill>
                <a:srgbClr val="003B76"/>
              </a:solidFill>
              <a:cs typeface="Arial" charset="0"/>
            </a:endParaRPr>
          </a:p>
          <a:p>
            <a:pPr>
              <a:lnSpc>
                <a:spcPct val="90000"/>
              </a:lnSpc>
              <a:spcBef>
                <a:spcPct val="35000"/>
              </a:spcBef>
              <a:spcAft>
                <a:spcPct val="17000"/>
              </a:spcAft>
              <a:buClr>
                <a:srgbClr val="97C0E6"/>
              </a:buClr>
            </a:pPr>
            <a:r>
              <a:rPr lang="en-US" sz="2400" dirty="0" smtClean="0">
                <a:solidFill>
                  <a:srgbClr val="003B76"/>
                </a:solidFill>
                <a:cs typeface="Arial" charset="0"/>
              </a:rPr>
              <a:t>It can be its own department, a virtual department, or a combination of both.</a:t>
            </a:r>
            <a:endParaRPr lang="en-US" sz="2400" dirty="0">
              <a:solidFill>
                <a:srgbClr val="003B76"/>
              </a:solidFill>
              <a:cs typeface="Arial" charset="0"/>
            </a:endParaRPr>
          </a:p>
        </p:txBody>
      </p:sp>
    </p:spTree>
    <p:extLst>
      <p:ext uri="{BB962C8B-B14F-4D97-AF65-F5344CB8AC3E}">
        <p14:creationId xmlns:p14="http://schemas.microsoft.com/office/powerpoint/2010/main" val="406531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523459" y="1160706"/>
            <a:ext cx="8260054" cy="3604725"/>
          </a:xfrm>
          <a:prstGeom prst="rect">
            <a:avLst/>
          </a:prstGeom>
        </p:spPr>
        <p:txBody>
          <a:bodyPr/>
          <a:lstStyle>
            <a:lvl1pPr marL="347663" indent="-347663" algn="l" rtl="0" eaLnBrk="0" fontAlgn="base" hangingPunct="0">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0" fontAlgn="base" hangingPunct="0">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cs typeface="ＭＳ Ｐゴシック"/>
              </a:defRPr>
            </a:lvl2pPr>
            <a:lvl3pPr marL="1025525" indent="-227013" algn="l" rtl="0" eaLnBrk="0" fontAlgn="base" hangingPunct="0">
              <a:lnSpc>
                <a:spcPct val="92000"/>
              </a:lnSpc>
              <a:spcBef>
                <a:spcPct val="17000"/>
              </a:spcBef>
              <a:spcAft>
                <a:spcPct val="17000"/>
              </a:spcAft>
              <a:buClr>
                <a:schemeClr val="accent2"/>
              </a:buClr>
              <a:buFont typeface="Arial" charset="0"/>
              <a:buChar char="»"/>
              <a:defRPr sz="2000">
                <a:solidFill>
                  <a:schemeClr val="bg2"/>
                </a:solidFill>
                <a:latin typeface="+mn-lt"/>
                <a:ea typeface="ＭＳ Ｐゴシック" pitchFamily="-112" charset="-128"/>
                <a:cs typeface="ＭＳ Ｐゴシック"/>
              </a:defRPr>
            </a:lvl3pPr>
            <a:lvl4pPr marL="1600200" indent="-228600" algn="l" rtl="0" eaLnBrk="0" fontAlgn="base" hangingPunct="0">
              <a:spcBef>
                <a:spcPct val="20000"/>
              </a:spcBef>
              <a:spcAft>
                <a:spcPct val="0"/>
              </a:spcAft>
              <a:buClr>
                <a:schemeClr val="accent2"/>
              </a:buClr>
              <a:buFont typeface="Arial" charset="0"/>
              <a:buChar char="»"/>
              <a:defRPr sz="2000">
                <a:solidFill>
                  <a:schemeClr val="bg2"/>
                </a:solidFill>
                <a:latin typeface="+mn-lt"/>
                <a:ea typeface="ＭＳ Ｐゴシック" pitchFamily="-112" charset="-128"/>
                <a:cs typeface="ＭＳ Ｐゴシック"/>
              </a:defRPr>
            </a:lvl4pPr>
            <a:lvl5pPr marL="2057400" indent="-228600" algn="l" rtl="0" eaLnBrk="0" fontAlgn="base" hangingPunct="0">
              <a:spcBef>
                <a:spcPct val="20000"/>
              </a:spcBef>
              <a:spcAft>
                <a:spcPct val="0"/>
              </a:spcAft>
              <a:buClr>
                <a:schemeClr val="accent2"/>
              </a:buClr>
              <a:buFont typeface="Arial" charset="0"/>
              <a:buChar char="–"/>
              <a:defRPr sz="2000">
                <a:solidFill>
                  <a:schemeClr val="bg2"/>
                </a:solidFill>
                <a:latin typeface="+mn-lt"/>
                <a:ea typeface="ＭＳ Ｐゴシック" pitchFamily="-11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50000"/>
              </a:lnSpc>
            </a:pPr>
            <a:r>
              <a:rPr lang="en-US" sz="2000" dirty="0" smtClean="0">
                <a:latin typeface="Arial" charset="0"/>
                <a:ea typeface="ＭＳ Ｐゴシック"/>
                <a:cs typeface="ＭＳ Ｐゴシック"/>
              </a:rPr>
              <a:t>Sponsored by the executive team</a:t>
            </a:r>
          </a:p>
          <a:p>
            <a:pPr marL="347663" lvl="1" indent="-347663">
              <a:lnSpc>
                <a:spcPct val="150000"/>
              </a:lnSpc>
              <a:spcBef>
                <a:spcPct val="35000"/>
              </a:spcBef>
            </a:pPr>
            <a:r>
              <a:rPr lang="en-US" dirty="0">
                <a:solidFill>
                  <a:srgbClr val="292929"/>
                </a:solidFill>
                <a:latin typeface="Arial" charset="0"/>
                <a:ea typeface="ＭＳ Ｐゴシック"/>
              </a:rPr>
              <a:t>Includes IT, business </a:t>
            </a:r>
            <a:r>
              <a:rPr lang="en-US" dirty="0" smtClean="0">
                <a:solidFill>
                  <a:srgbClr val="292929"/>
                </a:solidFill>
                <a:latin typeface="Arial" charset="0"/>
                <a:ea typeface="ＭＳ Ｐゴシック"/>
              </a:rPr>
              <a:t>domain expertise, and analytic </a:t>
            </a:r>
            <a:r>
              <a:rPr lang="en-US" dirty="0">
                <a:solidFill>
                  <a:srgbClr val="292929"/>
                </a:solidFill>
                <a:latin typeface="Arial" charset="0"/>
                <a:ea typeface="ＭＳ Ｐゴシック"/>
              </a:rPr>
              <a:t>expertise</a:t>
            </a:r>
          </a:p>
          <a:p>
            <a:pPr marL="347663" lvl="1" indent="-347663">
              <a:lnSpc>
                <a:spcPct val="150000"/>
              </a:lnSpc>
              <a:spcBef>
                <a:spcPct val="35000"/>
              </a:spcBef>
            </a:pPr>
            <a:r>
              <a:rPr lang="en-US" dirty="0">
                <a:solidFill>
                  <a:srgbClr val="292929"/>
                </a:solidFill>
                <a:latin typeface="Arial" charset="0"/>
                <a:ea typeface="ＭＳ Ｐゴシック"/>
              </a:rPr>
              <a:t>Has </a:t>
            </a:r>
            <a:r>
              <a:rPr lang="en-US" dirty="0" smtClean="0">
                <a:solidFill>
                  <a:srgbClr val="292929"/>
                </a:solidFill>
                <a:latin typeface="Arial" charset="0"/>
                <a:ea typeface="ＭＳ Ｐゴシック"/>
              </a:rPr>
              <a:t>a well </a:t>
            </a:r>
            <a:r>
              <a:rPr lang="en-US" dirty="0">
                <a:solidFill>
                  <a:srgbClr val="292929"/>
                </a:solidFill>
                <a:latin typeface="Arial" charset="0"/>
                <a:ea typeface="ＭＳ Ｐゴシック"/>
              </a:rPr>
              <a:t>defined charter, responsibilities</a:t>
            </a:r>
            <a:r>
              <a:rPr lang="en-US" dirty="0" smtClean="0">
                <a:solidFill>
                  <a:srgbClr val="292929"/>
                </a:solidFill>
                <a:latin typeface="Arial" charset="0"/>
                <a:ea typeface="ＭＳ Ｐゴシック"/>
              </a:rPr>
              <a:t>, and </a:t>
            </a:r>
            <a:r>
              <a:rPr lang="en-US" dirty="0">
                <a:solidFill>
                  <a:srgbClr val="292929"/>
                </a:solidFill>
                <a:latin typeface="Arial" charset="0"/>
                <a:ea typeface="ＭＳ Ｐゴシック"/>
              </a:rPr>
              <a:t>processes</a:t>
            </a:r>
          </a:p>
          <a:p>
            <a:pPr marL="347663" lvl="1" indent="-347663">
              <a:lnSpc>
                <a:spcPct val="150000"/>
              </a:lnSpc>
              <a:spcBef>
                <a:spcPct val="35000"/>
              </a:spcBef>
            </a:pPr>
            <a:r>
              <a:rPr lang="en-US" dirty="0">
                <a:solidFill>
                  <a:srgbClr val="292929"/>
                </a:solidFill>
                <a:latin typeface="Arial" charset="0"/>
                <a:ea typeface="ＭＳ Ｐゴシック"/>
              </a:rPr>
              <a:t>Collaborates with ALL </a:t>
            </a:r>
            <a:r>
              <a:rPr lang="en-US" dirty="0" smtClean="0">
                <a:solidFill>
                  <a:srgbClr val="292929"/>
                </a:solidFill>
                <a:latin typeface="Arial" charset="0"/>
                <a:ea typeface="ＭＳ Ｐゴシック"/>
              </a:rPr>
              <a:t>appropriate stakeholders</a:t>
            </a:r>
            <a:endParaRPr lang="en-US" dirty="0">
              <a:solidFill>
                <a:srgbClr val="292929"/>
              </a:solidFill>
              <a:latin typeface="Arial" charset="0"/>
              <a:ea typeface="ＭＳ Ｐゴシック"/>
            </a:endParaRPr>
          </a:p>
          <a:p>
            <a:pPr marL="347663" lvl="1" indent="-347663">
              <a:lnSpc>
                <a:spcPct val="150000"/>
              </a:lnSpc>
              <a:spcBef>
                <a:spcPct val="35000"/>
              </a:spcBef>
            </a:pPr>
            <a:r>
              <a:rPr lang="en-US" dirty="0" smtClean="0">
                <a:solidFill>
                  <a:srgbClr val="292929"/>
                </a:solidFill>
                <a:latin typeface="Arial" charset="0"/>
                <a:ea typeface="ＭＳ Ｐゴシック"/>
              </a:rPr>
              <a:t>Strives to make </a:t>
            </a:r>
            <a:r>
              <a:rPr lang="en-US" dirty="0">
                <a:solidFill>
                  <a:srgbClr val="292929"/>
                </a:solidFill>
                <a:latin typeface="Arial" charset="0"/>
                <a:ea typeface="ＭＳ Ｐゴシック"/>
              </a:rPr>
              <a:t>analytics </a:t>
            </a:r>
            <a:r>
              <a:rPr lang="en-US" dirty="0" smtClean="0">
                <a:solidFill>
                  <a:srgbClr val="292929"/>
                </a:solidFill>
                <a:latin typeface="Arial" charset="0"/>
                <a:ea typeface="ＭＳ Ｐゴシック"/>
              </a:rPr>
              <a:t>a</a:t>
            </a:r>
            <a:r>
              <a:rPr lang="en-US" dirty="0">
                <a:solidFill>
                  <a:srgbClr val="292929"/>
                </a:solidFill>
                <a:latin typeface="Arial" charset="0"/>
                <a:ea typeface="ＭＳ Ｐゴシック"/>
              </a:rPr>
              <a:t> </a:t>
            </a:r>
            <a:r>
              <a:rPr lang="en-US" dirty="0" smtClean="0">
                <a:solidFill>
                  <a:srgbClr val="292929"/>
                </a:solidFill>
                <a:latin typeface="Arial" charset="0"/>
                <a:ea typeface="ＭＳ Ｐゴシック"/>
              </a:rPr>
              <a:t>repeatable and accessible process</a:t>
            </a:r>
          </a:p>
          <a:p>
            <a:pPr marL="347663" lvl="1" indent="-347663">
              <a:lnSpc>
                <a:spcPct val="150000"/>
              </a:lnSpc>
              <a:spcBef>
                <a:spcPct val="35000"/>
              </a:spcBef>
            </a:pPr>
            <a:r>
              <a:rPr lang="en-US" dirty="0" smtClean="0">
                <a:solidFill>
                  <a:srgbClr val="292929"/>
                </a:solidFill>
                <a:latin typeface="Arial" charset="0"/>
                <a:ea typeface="ＭＳ Ｐゴシック"/>
              </a:rPr>
              <a:t>Emphasizes the implementation of successful analytic applications</a:t>
            </a:r>
            <a:endParaRPr lang="en-US" dirty="0">
              <a:solidFill>
                <a:srgbClr val="292929"/>
              </a:solidFill>
              <a:latin typeface="Arial" charset="0"/>
              <a:ea typeface="ＭＳ Ｐゴシック"/>
            </a:endParaRPr>
          </a:p>
        </p:txBody>
      </p:sp>
      <p:sp>
        <p:nvSpPr>
          <p:cNvPr id="15" name="TextBox 14"/>
          <p:cNvSpPr txBox="1"/>
          <p:nvPr/>
        </p:nvSpPr>
        <p:spPr>
          <a:xfrm>
            <a:off x="346755" y="356442"/>
            <a:ext cx="8436758" cy="487313"/>
          </a:xfrm>
          <a:prstGeom prst="rect">
            <a:avLst/>
          </a:prstGeom>
          <a:noFill/>
        </p:spPr>
        <p:txBody>
          <a:bodyPr wrap="square" anchor="ctr">
            <a:spAutoFit/>
          </a:bodyPr>
          <a:lstStyle/>
          <a:p>
            <a:pPr marL="347663" indent="-347663">
              <a:lnSpc>
                <a:spcPct val="90000"/>
              </a:lnSpc>
              <a:spcBef>
                <a:spcPct val="35000"/>
              </a:spcBef>
              <a:spcAft>
                <a:spcPct val="17000"/>
              </a:spcAft>
              <a:buClr>
                <a:schemeClr val="accent2"/>
              </a:buClr>
              <a:defRPr/>
            </a:pPr>
            <a:r>
              <a:rPr lang="en-US" sz="2800" kern="0" cap="all" dirty="0" smtClean="0">
                <a:solidFill>
                  <a:srgbClr val="0070C3"/>
                </a:solidFill>
                <a:latin typeface="+mn-lt"/>
                <a:ea typeface="ＭＳ Ｐゴシック" pitchFamily="-112" charset="-128"/>
                <a:cs typeface="Calibri" pitchFamily="34" charset="0"/>
              </a:rPr>
              <a:t>Centers of excellence Characteristics</a:t>
            </a:r>
            <a:endParaRPr lang="en-US" sz="2800" kern="0" cap="all" dirty="0">
              <a:solidFill>
                <a:srgbClr val="0070C3"/>
              </a:solidFill>
              <a:latin typeface="+mn-lt"/>
              <a:ea typeface="ＭＳ Ｐゴシック" pitchFamily="-112" charset="-128"/>
              <a:cs typeface="Calibri" pitchFamily="34" charset="0"/>
            </a:endParaRPr>
          </a:p>
        </p:txBody>
      </p:sp>
    </p:spTree>
    <p:extLst>
      <p:ext uri="{BB962C8B-B14F-4D97-AF65-F5344CB8AC3E}">
        <p14:creationId xmlns:p14="http://schemas.microsoft.com/office/powerpoint/2010/main" val="174440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54977" y="446093"/>
            <a:ext cx="8809892" cy="523220"/>
          </a:xfrm>
          <a:prstGeom prst="rect">
            <a:avLst/>
          </a:prstGeom>
          <a:noFill/>
          <a:ln w="9525">
            <a:noFill/>
            <a:miter lim="800000"/>
            <a:headEnd/>
            <a:tailEnd/>
          </a:ln>
        </p:spPr>
        <p:txBody>
          <a:bodyPr wrap="square" anchor="b">
            <a:spAutoFit/>
          </a:bodyPr>
          <a:lstStyle/>
          <a:p>
            <a:r>
              <a:rPr lang="en-US" sz="2800" dirty="0" smtClean="0">
                <a:solidFill>
                  <a:srgbClr val="0070C3"/>
                </a:solidFill>
                <a:cs typeface="Arial" charset="0"/>
              </a:rPr>
              <a:t>A Center of Excellence will enable the organization to:</a:t>
            </a:r>
            <a:endParaRPr lang="en-US" sz="2800" dirty="0">
              <a:solidFill>
                <a:srgbClr val="0070C3"/>
              </a:solidFill>
              <a:cs typeface="Arial" charset="0"/>
            </a:endParaRPr>
          </a:p>
        </p:txBody>
      </p:sp>
      <p:sp>
        <p:nvSpPr>
          <p:cNvPr id="26" name="Content Placeholder 3"/>
          <p:cNvSpPr txBox="1">
            <a:spLocks/>
          </p:cNvSpPr>
          <p:nvPr/>
        </p:nvSpPr>
        <p:spPr bwMode="auto">
          <a:xfrm>
            <a:off x="431365" y="1760546"/>
            <a:ext cx="8457116" cy="2692404"/>
          </a:xfrm>
          <a:prstGeom prst="rect">
            <a:avLst/>
          </a:prstGeom>
          <a:noFill/>
          <a:ln w="9525">
            <a:noFill/>
            <a:miter lim="800000"/>
            <a:headEnd/>
            <a:tailEnd/>
          </a:ln>
        </p:spPr>
        <p:txBody>
          <a:bodyPr wrap="square" anchor="ctr">
            <a:spAutoFit/>
          </a:bodyPr>
          <a:lstStyle/>
          <a:p>
            <a:pPr marL="223838" indent="-223838">
              <a:lnSpc>
                <a:spcPct val="150000"/>
              </a:lnSpc>
              <a:spcBef>
                <a:spcPct val="35000"/>
              </a:spcBef>
              <a:spcAft>
                <a:spcPct val="17000"/>
              </a:spcAft>
              <a:buClr>
                <a:srgbClr val="97C0E6"/>
              </a:buClr>
              <a:buFont typeface="Arial" charset="0"/>
              <a:buChar char="•"/>
            </a:pPr>
            <a:r>
              <a:rPr lang="en-US" sz="2400" dirty="0" smtClean="0">
                <a:solidFill>
                  <a:schemeClr val="tx1"/>
                </a:solidFill>
              </a:rPr>
              <a:t>Develop </a:t>
            </a:r>
            <a:r>
              <a:rPr lang="en-US" sz="2400" dirty="0">
                <a:solidFill>
                  <a:schemeClr val="tx1"/>
                </a:solidFill>
              </a:rPr>
              <a:t>and </a:t>
            </a:r>
            <a:r>
              <a:rPr lang="en-US" sz="2400" dirty="0" smtClean="0">
                <a:solidFill>
                  <a:schemeClr val="tx1"/>
                </a:solidFill>
              </a:rPr>
              <a:t>evolve </a:t>
            </a:r>
            <a:r>
              <a:rPr lang="en-US" sz="2400" dirty="0">
                <a:solidFill>
                  <a:schemeClr val="tx1"/>
                </a:solidFill>
              </a:rPr>
              <a:t>the Business Analytics </a:t>
            </a:r>
            <a:r>
              <a:rPr lang="en-US" sz="2400" dirty="0" smtClean="0">
                <a:solidFill>
                  <a:schemeClr val="tx1"/>
                </a:solidFill>
              </a:rPr>
              <a:t>infrastructure</a:t>
            </a:r>
          </a:p>
          <a:p>
            <a:pPr marL="223838" indent="-223838">
              <a:lnSpc>
                <a:spcPct val="150000"/>
              </a:lnSpc>
              <a:spcBef>
                <a:spcPct val="35000"/>
              </a:spcBef>
              <a:spcAft>
                <a:spcPct val="17000"/>
              </a:spcAft>
              <a:buClr>
                <a:srgbClr val="97C0E6"/>
              </a:buClr>
              <a:buFont typeface="Arial" charset="0"/>
              <a:buChar char="•"/>
            </a:pPr>
            <a:r>
              <a:rPr lang="en-US" sz="2400" dirty="0">
                <a:solidFill>
                  <a:schemeClr val="tx1"/>
                </a:solidFill>
              </a:rPr>
              <a:t>Promote collaboration and leading practices</a:t>
            </a:r>
          </a:p>
          <a:p>
            <a:pPr marL="223838" indent="-223838">
              <a:lnSpc>
                <a:spcPct val="150000"/>
              </a:lnSpc>
              <a:spcBef>
                <a:spcPct val="35000"/>
              </a:spcBef>
              <a:spcAft>
                <a:spcPct val="17000"/>
              </a:spcAft>
              <a:buClr>
                <a:srgbClr val="97C0E6"/>
              </a:buClr>
              <a:buFont typeface="Arial" charset="0"/>
              <a:buChar char="•"/>
            </a:pPr>
            <a:r>
              <a:rPr lang="en-US" sz="2400" dirty="0" smtClean="0">
                <a:solidFill>
                  <a:schemeClr val="tx1"/>
                </a:solidFill>
              </a:rPr>
              <a:t>Achieve better results (growth</a:t>
            </a:r>
            <a:r>
              <a:rPr lang="en-US" sz="2400" dirty="0">
                <a:solidFill>
                  <a:schemeClr val="tx1"/>
                </a:solidFill>
              </a:rPr>
              <a:t>, cost reduction</a:t>
            </a:r>
            <a:r>
              <a:rPr lang="en-US" sz="2400" dirty="0" smtClean="0">
                <a:solidFill>
                  <a:schemeClr val="tx1"/>
                </a:solidFill>
              </a:rPr>
              <a:t>, profitability, service effectiveness, quality improvement, etc.)</a:t>
            </a:r>
            <a:endParaRPr lang="en-US" sz="2400" dirty="0">
              <a:solidFill>
                <a:schemeClr val="tx1"/>
              </a:solidFill>
            </a:endParaRPr>
          </a:p>
        </p:txBody>
      </p:sp>
    </p:spTree>
    <p:extLst>
      <p:ext uri="{BB962C8B-B14F-4D97-AF65-F5344CB8AC3E}">
        <p14:creationId xmlns:p14="http://schemas.microsoft.com/office/powerpoint/2010/main" val="368291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36" y="0"/>
            <a:ext cx="9132928" cy="5143500"/>
            <a:chOff x="5536" y="0"/>
            <a:chExt cx="9132928" cy="5143500"/>
          </a:xfrm>
        </p:grpSpPr>
        <p:pic>
          <p:nvPicPr>
            <p:cNvPr id="37893"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536" y="0"/>
              <a:ext cx="9132928" cy="5143500"/>
            </a:xfrm>
            <a:prstGeom prst="rect">
              <a:avLst/>
            </a:prstGeom>
            <a:noFill/>
            <a:ln w="9525">
              <a:noFill/>
              <a:miter lim="800000"/>
              <a:headEnd/>
              <a:tailEnd/>
            </a:ln>
          </p:spPr>
        </p:pic>
        <p:sp>
          <p:nvSpPr>
            <p:cNvPr id="12" name="TextBox 11"/>
            <p:cNvSpPr txBox="1"/>
            <p:nvPr/>
          </p:nvSpPr>
          <p:spPr bwMode="auto">
            <a:xfrm>
              <a:off x="3000375" y="4864100"/>
              <a:ext cx="3138488" cy="276225"/>
            </a:xfrm>
            <a:prstGeom prst="rect">
              <a:avLst/>
            </a:prstGeom>
            <a:noFill/>
          </p:spPr>
          <p:txBody>
            <a:bodyPr anchor="ctr">
              <a:spAutoFit/>
            </a:bodyPr>
            <a:lstStyle/>
            <a:p>
              <a:pPr algn="ctr" eaLnBrk="0" hangingPunct="0">
                <a:defRPr/>
              </a:pPr>
              <a:r>
                <a:rPr lang="en-US" sz="600" b="1" kern="300" spc="50" dirty="0">
                  <a:solidFill>
                    <a:schemeClr val="bg2"/>
                  </a:solidFill>
                  <a:latin typeface=" arial"/>
                  <a:ea typeface="ＭＳ Ｐゴシック" pitchFamily="34" charset="-128"/>
                  <a:cs typeface=" arial"/>
                </a:rPr>
                <a:t/>
              </a:r>
              <a:br>
                <a:rPr lang="en-US" sz="600" b="1" kern="300" spc="50" dirty="0">
                  <a:solidFill>
                    <a:schemeClr val="bg2"/>
                  </a:solidFill>
                  <a:latin typeface=" arial"/>
                  <a:ea typeface="ＭＳ Ｐゴシック" pitchFamily="34" charset="-128"/>
                  <a:cs typeface=" arial"/>
                </a:rPr>
              </a:br>
              <a:r>
                <a:rPr lang="en-US" sz="600" b="1" kern="300" spc="50" dirty="0">
                  <a:solidFill>
                    <a:schemeClr val="bg2"/>
                  </a:solidFill>
                  <a:latin typeface=" arial"/>
                  <a:ea typeface="ＭＳ Ｐゴシック" pitchFamily="34" charset="-128"/>
                  <a:cs typeface=" arial"/>
                </a:rPr>
                <a:t>Copyright © 2012, SAS Institute Inc. All rights reserved.</a:t>
              </a:r>
            </a:p>
          </p:txBody>
        </p:sp>
      </p:grpSp>
      <p:pic>
        <p:nvPicPr>
          <p:cNvPr id="8"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503490" y="4729163"/>
            <a:ext cx="1179172" cy="273050"/>
          </a:xfrm>
          <a:prstGeom prst="rect">
            <a:avLst/>
          </a:prstGeom>
          <a:noFill/>
          <a:ln w="9525">
            <a:noFill/>
            <a:miter lim="800000"/>
            <a:headEnd/>
            <a:tailEnd/>
          </a:ln>
        </p:spPr>
      </p:pic>
      <p:sp>
        <p:nvSpPr>
          <p:cNvPr id="6" name="TextBox 5"/>
          <p:cNvSpPr txBox="1"/>
          <p:nvPr/>
        </p:nvSpPr>
        <p:spPr>
          <a:xfrm>
            <a:off x="118398" y="2505348"/>
            <a:ext cx="1898650" cy="823302"/>
          </a:xfrm>
          <a:prstGeom prst="rect">
            <a:avLst/>
          </a:prstGeom>
          <a:noFill/>
        </p:spPr>
        <p:txBody>
          <a:bodyPr anchor="ctr">
            <a:spAutoFit/>
          </a:bodyPr>
          <a:lstStyle/>
          <a:p>
            <a:pPr algn="r">
              <a:lnSpc>
                <a:spcPts val="1880"/>
              </a:lnSpc>
              <a:defRPr/>
            </a:pPr>
            <a:r>
              <a:rPr lang="en-US" sz="1800" cap="all" dirty="0" smtClean="0">
                <a:solidFill>
                  <a:schemeClr val="bg1"/>
                </a:solidFill>
                <a:latin typeface="Arial" pitchFamily="34" charset="0"/>
                <a:ea typeface="ＭＳ Ｐゴシック" pitchFamily="34" charset="-128"/>
                <a:cs typeface="+mn-cs"/>
              </a:rPr>
              <a:t>Evaluating Analytical Projects</a:t>
            </a:r>
            <a:endParaRPr lang="en-US" sz="1800" cap="all" dirty="0">
              <a:solidFill>
                <a:schemeClr val="bg1"/>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56795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1997144" y="486385"/>
            <a:ext cx="4922402"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eaLnBrk="1" hangingPunct="1">
              <a:lnSpc>
                <a:spcPts val="1875"/>
              </a:lnSpc>
            </a:pPr>
            <a:r>
              <a:rPr lang="en-US" sz="2800" dirty="0" smtClean="0">
                <a:solidFill>
                  <a:schemeClr val="accent2"/>
                </a:solidFill>
              </a:rPr>
              <a:t>Evaluating Analytic Projects </a:t>
            </a:r>
            <a:endParaRPr lang="en-US" sz="2800" dirty="0">
              <a:solidFill>
                <a:schemeClr val="accent2"/>
              </a:solidFill>
            </a:endParaRPr>
          </a:p>
        </p:txBody>
      </p:sp>
      <p:graphicFrame>
        <p:nvGraphicFramePr>
          <p:cNvPr id="17" name="Content Placeholder 5"/>
          <p:cNvGraphicFramePr>
            <a:graphicFrameLocks/>
          </p:cNvGraphicFramePr>
          <p:nvPr>
            <p:extLst>
              <p:ext uri="{D42A27DB-BD31-4B8C-83A1-F6EECF244321}">
                <p14:modId xmlns:p14="http://schemas.microsoft.com/office/powerpoint/2010/main" val="4127003334"/>
              </p:ext>
            </p:extLst>
          </p:nvPr>
        </p:nvGraphicFramePr>
        <p:xfrm>
          <a:off x="500834" y="1856639"/>
          <a:ext cx="8072494" cy="976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8639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423321" y="197508"/>
            <a:ext cx="6537937"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eaLnBrk="1" hangingPunct="1">
              <a:lnSpc>
                <a:spcPts val="1875"/>
              </a:lnSpc>
            </a:pPr>
            <a:r>
              <a:rPr lang="en-US" sz="2400" b="1" dirty="0" smtClean="0">
                <a:solidFill>
                  <a:schemeClr val="accent2"/>
                </a:solidFill>
              </a:rPr>
              <a:t>Analytic Approach and Methodology</a:t>
            </a:r>
            <a:endParaRPr lang="en-US" sz="2400" b="1" dirty="0">
              <a:solidFill>
                <a:schemeClr val="accent2"/>
              </a:solidFill>
            </a:endParaRPr>
          </a:p>
        </p:txBody>
      </p:sp>
      <p:graphicFrame>
        <p:nvGraphicFramePr>
          <p:cNvPr id="17" name="Content Placeholder 5"/>
          <p:cNvGraphicFramePr>
            <a:graphicFrameLocks/>
          </p:cNvGraphicFramePr>
          <p:nvPr>
            <p:extLst>
              <p:ext uri="{D42A27DB-BD31-4B8C-83A1-F6EECF244321}">
                <p14:modId xmlns:p14="http://schemas.microsoft.com/office/powerpoint/2010/main" val="2857223257"/>
              </p:ext>
            </p:extLst>
          </p:nvPr>
        </p:nvGraphicFramePr>
        <p:xfrm>
          <a:off x="500834" y="764396"/>
          <a:ext cx="8072494" cy="976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167055" y="1800645"/>
            <a:ext cx="2324742" cy="2985433"/>
          </a:xfrm>
          <a:prstGeom prst="rect">
            <a:avLst/>
          </a:prstGeom>
          <a:noFill/>
        </p:spPr>
        <p:txBody>
          <a:bodyPr wrap="square" rtlCol="0">
            <a:spAutoFit/>
          </a:bodyPr>
          <a:lstStyle/>
          <a:p>
            <a:pPr marL="231775" indent="-231775" algn="l">
              <a:spcBef>
                <a:spcPts val="0"/>
              </a:spcBef>
              <a:spcAft>
                <a:spcPts val="1200"/>
              </a:spcAft>
              <a:buFont typeface="Wingdings" pitchFamily="2" charset="2"/>
              <a:buChar char="§"/>
            </a:pPr>
            <a:r>
              <a:rPr lang="en-US" sz="1200" dirty="0" smtClean="0"/>
              <a:t>Understand the vision, business objectives, and priorities of the executive team</a:t>
            </a:r>
            <a:endParaRPr lang="en-GB" sz="1200" dirty="0" smtClean="0"/>
          </a:p>
          <a:p>
            <a:pPr marL="231775" indent="-231775" algn="l">
              <a:spcBef>
                <a:spcPts val="0"/>
              </a:spcBef>
              <a:spcAft>
                <a:spcPts val="1200"/>
              </a:spcAft>
              <a:buFont typeface="Wingdings" pitchFamily="2" charset="2"/>
              <a:buChar char="§"/>
            </a:pPr>
            <a:r>
              <a:rPr lang="en-GB" sz="1200" dirty="0" smtClean="0"/>
              <a:t>Assess the current environment and capabilities, including infrastructure, people, </a:t>
            </a:r>
            <a:r>
              <a:rPr lang="en-GB" sz="1200" dirty="0"/>
              <a:t>p</a:t>
            </a:r>
            <a:r>
              <a:rPr lang="en-GB" sz="1200" dirty="0" smtClean="0"/>
              <a:t>rocess, and culture, using the information evolution model</a:t>
            </a:r>
          </a:p>
          <a:p>
            <a:pPr marL="231775" indent="-231775" algn="l">
              <a:spcBef>
                <a:spcPts val="0"/>
              </a:spcBef>
              <a:spcAft>
                <a:spcPts val="1200"/>
              </a:spcAft>
              <a:buFont typeface="Wingdings" pitchFamily="2" charset="2"/>
              <a:buChar char="§"/>
            </a:pPr>
            <a:r>
              <a:rPr lang="en-GB" sz="1200" dirty="0" smtClean="0"/>
              <a:t>Optional: Benchmark current information maturity against competitors</a:t>
            </a:r>
            <a:endParaRPr lang="en-US" sz="1200" dirty="0" smtClean="0"/>
          </a:p>
        </p:txBody>
      </p:sp>
      <p:sp>
        <p:nvSpPr>
          <p:cNvPr id="19" name="TextBox 18"/>
          <p:cNvSpPr txBox="1"/>
          <p:nvPr/>
        </p:nvSpPr>
        <p:spPr>
          <a:xfrm>
            <a:off x="2487000" y="1810694"/>
            <a:ext cx="2011018" cy="1908215"/>
          </a:xfrm>
          <a:prstGeom prst="rect">
            <a:avLst/>
          </a:prstGeom>
          <a:noFill/>
        </p:spPr>
        <p:txBody>
          <a:bodyPr wrap="square" rtlCol="0">
            <a:spAutoFit/>
          </a:bodyPr>
          <a:lstStyle/>
          <a:p>
            <a:pPr marL="231775" lvl="0" indent="-231775">
              <a:spcBef>
                <a:spcPts val="0"/>
              </a:spcBef>
              <a:spcAft>
                <a:spcPts val="1200"/>
              </a:spcAft>
              <a:buFont typeface="Wingdings" pitchFamily="2" charset="2"/>
              <a:buChar char="§"/>
            </a:pPr>
            <a:r>
              <a:rPr lang="en-GB" sz="1200" dirty="0"/>
              <a:t>Analyze desired capabilities </a:t>
            </a:r>
            <a:r>
              <a:rPr lang="en-GB" sz="1200" dirty="0" smtClean="0"/>
              <a:t>versus </a:t>
            </a:r>
            <a:r>
              <a:rPr lang="en-GB" sz="1200" dirty="0"/>
              <a:t>current capabilities</a:t>
            </a:r>
          </a:p>
          <a:p>
            <a:pPr marL="231775" lvl="0" indent="-231775">
              <a:spcBef>
                <a:spcPts val="0"/>
              </a:spcBef>
              <a:spcAft>
                <a:spcPts val="1200"/>
              </a:spcAft>
              <a:buFont typeface="Wingdings" pitchFamily="2" charset="2"/>
              <a:buChar char="§"/>
            </a:pPr>
            <a:r>
              <a:rPr lang="en-GB" sz="1200" dirty="0"/>
              <a:t>Conduct a </a:t>
            </a:r>
            <a:r>
              <a:rPr lang="en-GB" sz="1200" dirty="0" smtClean="0"/>
              <a:t>gap analysis </a:t>
            </a:r>
            <a:r>
              <a:rPr lang="en-GB" sz="1200" dirty="0"/>
              <a:t>between desired and current capabilities in each of the four organizational dimensions</a:t>
            </a:r>
            <a:r>
              <a:rPr lang="en-US" sz="1200" dirty="0"/>
              <a:t> </a:t>
            </a:r>
          </a:p>
        </p:txBody>
      </p:sp>
      <p:sp>
        <p:nvSpPr>
          <p:cNvPr id="20" name="TextBox 19"/>
          <p:cNvSpPr txBox="1"/>
          <p:nvPr/>
        </p:nvSpPr>
        <p:spPr>
          <a:xfrm>
            <a:off x="4498017" y="1810694"/>
            <a:ext cx="2004723" cy="2585323"/>
          </a:xfrm>
          <a:prstGeom prst="rect">
            <a:avLst/>
          </a:prstGeom>
          <a:noFill/>
        </p:spPr>
        <p:txBody>
          <a:bodyPr wrap="square" rtlCol="0">
            <a:spAutoFit/>
          </a:bodyPr>
          <a:lstStyle/>
          <a:p>
            <a:pPr marL="231775" indent="-231775">
              <a:spcBef>
                <a:spcPts val="0"/>
              </a:spcBef>
              <a:spcAft>
                <a:spcPts val="1200"/>
              </a:spcAft>
              <a:buFont typeface="Wingdings" pitchFamily="2" charset="2"/>
              <a:buChar char="§"/>
            </a:pPr>
            <a:r>
              <a:rPr lang="en-US" sz="1200" dirty="0" smtClean="0"/>
              <a:t>Identify starting points</a:t>
            </a:r>
          </a:p>
          <a:p>
            <a:pPr marL="231775" indent="-231775">
              <a:spcBef>
                <a:spcPts val="0"/>
              </a:spcBef>
              <a:spcAft>
                <a:spcPts val="1200"/>
              </a:spcAft>
              <a:buFont typeface="Wingdings" pitchFamily="2" charset="2"/>
              <a:buChar char="§"/>
            </a:pPr>
            <a:r>
              <a:rPr lang="en-US" sz="1200" dirty="0" smtClean="0"/>
              <a:t>Develop </a:t>
            </a:r>
            <a:r>
              <a:rPr lang="en-US" sz="1200" dirty="0"/>
              <a:t>detailed </a:t>
            </a:r>
            <a:r>
              <a:rPr lang="en-US" sz="1200" dirty="0" smtClean="0"/>
              <a:t>recommendations, </a:t>
            </a:r>
            <a:r>
              <a:rPr lang="en-US" sz="1200" dirty="0"/>
              <a:t>initiatives, </a:t>
            </a:r>
            <a:r>
              <a:rPr lang="en-US" sz="1200" dirty="0" smtClean="0"/>
              <a:t>and a </a:t>
            </a:r>
            <a:r>
              <a:rPr lang="en-US" sz="1200" dirty="0"/>
              <a:t>roadmap to achieve the desired capabilities</a:t>
            </a:r>
          </a:p>
          <a:p>
            <a:pPr marL="231775" indent="-231775">
              <a:spcBef>
                <a:spcPts val="0"/>
              </a:spcBef>
              <a:spcAft>
                <a:spcPts val="1200"/>
              </a:spcAft>
              <a:buFont typeface="Wingdings" pitchFamily="2" charset="2"/>
              <a:buChar char="§"/>
            </a:pPr>
            <a:r>
              <a:rPr lang="en-US" sz="1200" dirty="0"/>
              <a:t>Identify potential </a:t>
            </a:r>
            <a:r>
              <a:rPr lang="en-US" sz="1200" dirty="0" smtClean="0"/>
              <a:t>analytics Center of Excellence </a:t>
            </a:r>
            <a:r>
              <a:rPr lang="en-US" sz="1200" dirty="0"/>
              <a:t>role</a:t>
            </a:r>
          </a:p>
          <a:p>
            <a:pPr marL="231775" indent="-231775">
              <a:spcBef>
                <a:spcPts val="0"/>
              </a:spcBef>
              <a:spcAft>
                <a:spcPts val="1200"/>
              </a:spcAft>
              <a:buFont typeface="Wingdings" pitchFamily="2" charset="2"/>
              <a:buChar char="§"/>
            </a:pPr>
            <a:r>
              <a:rPr lang="en-US" sz="1200" dirty="0"/>
              <a:t>Develop </a:t>
            </a:r>
            <a:r>
              <a:rPr lang="en-US" sz="1200" dirty="0" smtClean="0"/>
              <a:t>Center of Excellence </a:t>
            </a:r>
            <a:r>
              <a:rPr lang="en-US" sz="1200" dirty="0"/>
              <a:t>d</a:t>
            </a:r>
            <a:r>
              <a:rPr lang="en-US" sz="1200" dirty="0" smtClean="0"/>
              <a:t>etails</a:t>
            </a:r>
            <a:endParaRPr lang="en-US" sz="1200" dirty="0"/>
          </a:p>
        </p:txBody>
      </p:sp>
      <p:sp>
        <p:nvSpPr>
          <p:cNvPr id="21" name="TextBox 20"/>
          <p:cNvSpPr txBox="1"/>
          <p:nvPr/>
        </p:nvSpPr>
        <p:spPr>
          <a:xfrm>
            <a:off x="6502741" y="1800645"/>
            <a:ext cx="1898536" cy="2062103"/>
          </a:xfrm>
          <a:prstGeom prst="rect">
            <a:avLst/>
          </a:prstGeom>
          <a:noFill/>
        </p:spPr>
        <p:txBody>
          <a:bodyPr wrap="square" rtlCol="0">
            <a:spAutoFit/>
          </a:bodyPr>
          <a:lstStyle/>
          <a:p>
            <a:pPr marL="231775" indent="-231775">
              <a:spcBef>
                <a:spcPts val="0"/>
              </a:spcBef>
              <a:spcAft>
                <a:spcPts val="1200"/>
              </a:spcAft>
              <a:buFont typeface="Wingdings" pitchFamily="2" charset="2"/>
              <a:buChar char="§"/>
            </a:pPr>
            <a:r>
              <a:rPr lang="en-US" sz="1200" dirty="0"/>
              <a:t>Support </a:t>
            </a:r>
            <a:r>
              <a:rPr lang="en-US" sz="1200" dirty="0" smtClean="0"/>
              <a:t>business unit in </a:t>
            </a:r>
            <a:r>
              <a:rPr lang="en-US" sz="1200" dirty="0"/>
              <a:t>the implementation </a:t>
            </a:r>
            <a:r>
              <a:rPr lang="en-US" sz="1200" dirty="0" smtClean="0"/>
              <a:t>and </a:t>
            </a:r>
            <a:r>
              <a:rPr lang="en-US" sz="1200" dirty="0"/>
              <a:t>operation phase</a:t>
            </a:r>
          </a:p>
          <a:p>
            <a:pPr marL="231775" indent="-231775">
              <a:spcBef>
                <a:spcPts val="0"/>
              </a:spcBef>
              <a:spcAft>
                <a:spcPts val="1200"/>
              </a:spcAft>
              <a:buFont typeface="Wingdings" pitchFamily="2" charset="2"/>
              <a:buChar char="§"/>
            </a:pPr>
            <a:r>
              <a:rPr lang="en-US" sz="1200" dirty="0"/>
              <a:t>Monitor and make adjustments if necessary</a:t>
            </a:r>
          </a:p>
          <a:p>
            <a:pPr marL="231775" indent="-231775">
              <a:spcBef>
                <a:spcPts val="0"/>
              </a:spcBef>
              <a:spcAft>
                <a:spcPts val="1200"/>
              </a:spcAft>
              <a:buFont typeface="Wingdings" pitchFamily="2" charset="2"/>
              <a:buChar char="§"/>
            </a:pPr>
            <a:r>
              <a:rPr lang="en-US" sz="1200" dirty="0"/>
              <a:t>Provide enterprise best </a:t>
            </a:r>
            <a:r>
              <a:rPr lang="en-US" sz="1200" dirty="0" smtClean="0"/>
              <a:t>practices and lessons learned</a:t>
            </a:r>
            <a:endParaRPr lang="en-US" sz="1200" dirty="0"/>
          </a:p>
        </p:txBody>
      </p:sp>
      <p:pic>
        <p:nvPicPr>
          <p:cNvPr id="22" name="Picture 2" descr="IEM_STAIRS"/>
          <p:cNvPicPr>
            <a:picLocks noChangeAspect="1" noChangeArrowheads="1"/>
          </p:cNvPicPr>
          <p:nvPr/>
        </p:nvPicPr>
        <p:blipFill>
          <a:blip r:embed="rId8" cstate="print"/>
          <a:srcRect/>
          <a:stretch>
            <a:fillRect/>
          </a:stretch>
        </p:blipFill>
        <p:spPr bwMode="auto">
          <a:xfrm>
            <a:off x="8347318" y="164640"/>
            <a:ext cx="676421" cy="540957"/>
          </a:xfrm>
          <a:prstGeom prst="rect">
            <a:avLst/>
          </a:prstGeom>
          <a:noFill/>
          <a:ln w="9525">
            <a:noFill/>
            <a:miter lim="800000"/>
            <a:headEnd/>
            <a:tailEnd/>
          </a:ln>
        </p:spPr>
      </p:pic>
    </p:spTree>
    <p:extLst>
      <p:ext uri="{BB962C8B-B14F-4D97-AF65-F5344CB8AC3E}">
        <p14:creationId xmlns:p14="http://schemas.microsoft.com/office/powerpoint/2010/main" val="2492544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3"/>
          <p:cNvSpPr txBox="1">
            <a:spLocks/>
          </p:cNvSpPr>
          <p:nvPr/>
        </p:nvSpPr>
        <p:spPr bwMode="auto">
          <a:xfrm>
            <a:off x="849365" y="1486647"/>
            <a:ext cx="7635212" cy="3046924"/>
          </a:xfrm>
          <a:prstGeom prst="rect">
            <a:avLst/>
          </a:prstGeom>
          <a:noFill/>
          <a:ln w="9525">
            <a:noFill/>
            <a:miter lim="800000"/>
            <a:headEnd/>
            <a:tailEnd/>
          </a:ln>
        </p:spPr>
        <p:txBody>
          <a:bodyPr wrap="square" anchor="ctr">
            <a:spAutoFit/>
          </a:bodyPr>
          <a:lstStyle/>
          <a:p>
            <a:pPr marL="344488" lvl="1" indent="-344488">
              <a:lnSpc>
                <a:spcPct val="90000"/>
              </a:lnSpc>
              <a:spcBef>
                <a:spcPct val="35000"/>
              </a:spcBef>
              <a:spcAft>
                <a:spcPct val="17000"/>
              </a:spcAft>
              <a:buClr>
                <a:srgbClr val="97C0E6"/>
              </a:buClr>
              <a:buSzPct val="130000"/>
              <a:buFont typeface="Arial" charset="0"/>
              <a:buChar char="•"/>
            </a:pPr>
            <a:r>
              <a:rPr lang="en-US" sz="2400" dirty="0" smtClean="0">
                <a:solidFill>
                  <a:schemeClr val="accent1"/>
                </a:solidFill>
              </a:rPr>
              <a:t>Choose projects with high business priorities</a:t>
            </a:r>
          </a:p>
          <a:p>
            <a:pPr marL="344488" lvl="1" indent="-344488">
              <a:lnSpc>
                <a:spcPct val="90000"/>
              </a:lnSpc>
              <a:spcBef>
                <a:spcPct val="35000"/>
              </a:spcBef>
              <a:spcAft>
                <a:spcPct val="17000"/>
              </a:spcAft>
              <a:buClr>
                <a:srgbClr val="97C0E6"/>
              </a:buClr>
              <a:buSzPct val="130000"/>
              <a:buFont typeface="Arial" charset="0"/>
              <a:buChar char="•"/>
            </a:pPr>
            <a:r>
              <a:rPr lang="en-US" sz="2400" dirty="0">
                <a:solidFill>
                  <a:schemeClr val="accent1"/>
                </a:solidFill>
              </a:rPr>
              <a:t>Potential </a:t>
            </a:r>
            <a:r>
              <a:rPr lang="en-US" sz="2400" dirty="0" smtClean="0">
                <a:solidFill>
                  <a:schemeClr val="accent1"/>
                </a:solidFill>
              </a:rPr>
              <a:t>outcomes </a:t>
            </a:r>
            <a:r>
              <a:rPr lang="en-US" sz="2400" dirty="0">
                <a:solidFill>
                  <a:schemeClr val="accent1"/>
                </a:solidFill>
              </a:rPr>
              <a:t>should produce business </a:t>
            </a:r>
            <a:r>
              <a:rPr lang="en-US" sz="2400" dirty="0" smtClean="0">
                <a:solidFill>
                  <a:schemeClr val="accent1"/>
                </a:solidFill>
              </a:rPr>
              <a:t>value</a:t>
            </a:r>
          </a:p>
          <a:p>
            <a:pPr marL="344488" lvl="1" indent="-344488">
              <a:lnSpc>
                <a:spcPct val="90000"/>
              </a:lnSpc>
              <a:spcBef>
                <a:spcPct val="35000"/>
              </a:spcBef>
              <a:spcAft>
                <a:spcPct val="17000"/>
              </a:spcAft>
              <a:buClr>
                <a:srgbClr val="97C0E6"/>
              </a:buClr>
              <a:buSzPct val="130000"/>
              <a:buFont typeface="Arial" charset="0"/>
              <a:buChar char="•"/>
            </a:pPr>
            <a:r>
              <a:rPr lang="en-US" sz="2400" dirty="0" smtClean="0">
                <a:solidFill>
                  <a:schemeClr val="accent1"/>
                </a:solidFill>
              </a:rPr>
              <a:t>Define success up front and how to measure it</a:t>
            </a:r>
          </a:p>
          <a:p>
            <a:pPr marL="344488" lvl="1" indent="-344488">
              <a:lnSpc>
                <a:spcPct val="90000"/>
              </a:lnSpc>
              <a:spcBef>
                <a:spcPct val="35000"/>
              </a:spcBef>
              <a:spcAft>
                <a:spcPct val="17000"/>
              </a:spcAft>
              <a:buClr>
                <a:srgbClr val="97C0E6"/>
              </a:buClr>
              <a:buSzPct val="130000"/>
              <a:buFont typeface="Arial" charset="0"/>
              <a:buChar char="•"/>
            </a:pPr>
            <a:r>
              <a:rPr lang="en-US" sz="2400" dirty="0">
                <a:solidFill>
                  <a:schemeClr val="accent1"/>
                </a:solidFill>
              </a:rPr>
              <a:t>Have the skills and resources to use </a:t>
            </a:r>
            <a:r>
              <a:rPr lang="en-US" sz="2400" dirty="0" smtClean="0">
                <a:solidFill>
                  <a:schemeClr val="accent1"/>
                </a:solidFill>
              </a:rPr>
              <a:t>analytics</a:t>
            </a:r>
          </a:p>
          <a:p>
            <a:pPr marL="344488" lvl="1" indent="-344488">
              <a:lnSpc>
                <a:spcPct val="90000"/>
              </a:lnSpc>
              <a:spcBef>
                <a:spcPct val="35000"/>
              </a:spcBef>
              <a:spcAft>
                <a:spcPct val="17000"/>
              </a:spcAft>
              <a:buClr>
                <a:srgbClr val="97C0E6"/>
              </a:buClr>
              <a:buSzPct val="130000"/>
              <a:buFont typeface="Arial" charset="0"/>
              <a:buChar char="•"/>
            </a:pPr>
            <a:r>
              <a:rPr lang="en-US" sz="2400" dirty="0" smtClean="0">
                <a:solidFill>
                  <a:schemeClr val="accent1"/>
                </a:solidFill>
              </a:rPr>
              <a:t>Have integrated and consistent data available</a:t>
            </a:r>
          </a:p>
          <a:p>
            <a:pPr marL="344488" lvl="1" indent="-344488">
              <a:lnSpc>
                <a:spcPct val="90000"/>
              </a:lnSpc>
              <a:spcBef>
                <a:spcPct val="35000"/>
              </a:spcBef>
              <a:spcAft>
                <a:spcPct val="17000"/>
              </a:spcAft>
              <a:buClr>
                <a:srgbClr val="97C0E6"/>
              </a:buClr>
              <a:buSzPct val="130000"/>
              <a:buFont typeface="Arial" charset="0"/>
              <a:buChar char="•"/>
            </a:pPr>
            <a:r>
              <a:rPr lang="en-US" sz="2400" dirty="0" smtClean="0">
                <a:solidFill>
                  <a:schemeClr val="accent1"/>
                </a:solidFill>
              </a:rPr>
              <a:t>Have enough historical data</a:t>
            </a:r>
          </a:p>
        </p:txBody>
      </p:sp>
      <p:sp>
        <p:nvSpPr>
          <p:cNvPr id="5" name="TextBox 4"/>
          <p:cNvSpPr txBox="1"/>
          <p:nvPr/>
        </p:nvSpPr>
        <p:spPr>
          <a:xfrm>
            <a:off x="2704543" y="373567"/>
            <a:ext cx="5073340" cy="345864"/>
          </a:xfrm>
          <a:prstGeom prst="rect">
            <a:avLst/>
          </a:prstGeom>
          <a:noFill/>
        </p:spPr>
        <p:txBody>
          <a:bodyPr wrap="square" anchor="ctr">
            <a:spAutoFit/>
          </a:bodyPr>
          <a:lstStyle/>
          <a:p>
            <a:pPr>
              <a:lnSpc>
                <a:spcPts val="1880"/>
              </a:lnSpc>
              <a:defRPr/>
            </a:pPr>
            <a:r>
              <a:rPr lang="en-US" sz="2500" b="1" dirty="0" smtClean="0">
                <a:solidFill>
                  <a:srgbClr val="0070C3"/>
                </a:solidFill>
                <a:latin typeface="+mj-lt"/>
                <a:cs typeface="Arial" charset="0"/>
              </a:rPr>
              <a:t>Evaluating Analytical Projects</a:t>
            </a:r>
            <a:endParaRPr lang="en-US" sz="2500" b="1" dirty="0">
              <a:solidFill>
                <a:srgbClr val="0070C3"/>
              </a:solidFill>
              <a:latin typeface="+mj-lt"/>
              <a:cs typeface="Arial" charset="0"/>
            </a:endParaRPr>
          </a:p>
        </p:txBody>
      </p:sp>
      <p:sp>
        <p:nvSpPr>
          <p:cNvPr id="6" name="TextBox 5"/>
          <p:cNvSpPr txBox="1"/>
          <p:nvPr/>
        </p:nvSpPr>
        <p:spPr>
          <a:xfrm>
            <a:off x="182879" y="222004"/>
            <a:ext cx="1745577" cy="559577"/>
          </a:xfrm>
          <a:prstGeom prst="rect">
            <a:avLst/>
          </a:prstGeom>
          <a:noFill/>
        </p:spPr>
        <p:txBody>
          <a:bodyPr wrap="square" anchor="ctr">
            <a:spAutoFit/>
          </a:bodyPr>
          <a:lstStyle/>
          <a:p>
            <a:pPr algn="r">
              <a:lnSpc>
                <a:spcPts val="1880"/>
              </a:lnSpc>
              <a:defRPr/>
            </a:pPr>
            <a:r>
              <a:rPr lang="en-US" cap="all" dirty="0" smtClean="0">
                <a:solidFill>
                  <a:srgbClr val="0070C0"/>
                </a:solidFill>
                <a:latin typeface="Arial" pitchFamily="34" charset="0"/>
                <a:ea typeface="ＭＳ Ｐゴシック" pitchFamily="34" charset="-128"/>
                <a:cs typeface="+mn-cs"/>
              </a:rPr>
              <a:t>SOME Guiding principles</a:t>
            </a:r>
            <a:endParaRPr lang="en-US" cap="all" dirty="0">
              <a:solidFill>
                <a:srgbClr val="0070C0"/>
              </a:solidFill>
              <a:latin typeface="Arial" pitchFamily="34" charset="0"/>
              <a:ea typeface="ＭＳ Ｐゴシック" pitchFamily="34" charset="-128"/>
              <a:cs typeface="+mn-cs"/>
            </a:endParaRPr>
          </a:p>
        </p:txBody>
      </p:sp>
      <p:cxnSp>
        <p:nvCxnSpPr>
          <p:cNvPr id="7" name="Straight Connector 6"/>
          <p:cNvCxnSpPr/>
          <p:nvPr/>
        </p:nvCxnSpPr>
        <p:spPr bwMode="auto">
          <a:xfrm rot="5400000">
            <a:off x="1915792" y="585252"/>
            <a:ext cx="722312" cy="1587"/>
          </a:xfrm>
          <a:prstGeom prst="line">
            <a:avLst/>
          </a:prstGeom>
          <a:solidFill>
            <a:schemeClr val="accent1"/>
          </a:solidFill>
          <a:ln w="6350" cap="flat" cmpd="sng" algn="ctr">
            <a:solidFill>
              <a:schemeClr val="accent3"/>
            </a:solidFill>
            <a:prstDash val="solid"/>
            <a:round/>
            <a:headEnd type="none" w="med" len="med"/>
            <a:tailEnd type="none" w="med" len="med"/>
          </a:ln>
          <a:effectLst/>
        </p:spPr>
      </p:cxnSp>
    </p:spTree>
    <p:extLst>
      <p:ext uri="{BB962C8B-B14F-4D97-AF65-F5344CB8AC3E}">
        <p14:creationId xmlns:p14="http://schemas.microsoft.com/office/powerpoint/2010/main" val="193112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BkgrGlowBlue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66" y="124852"/>
            <a:ext cx="9142412"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BkgrGlowBlue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2412" cy="598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8"/>
          <p:cNvSpPr>
            <a:spLocks noChangeAspect="1"/>
          </p:cNvSpPr>
          <p:nvPr/>
        </p:nvSpPr>
        <p:spPr bwMode="auto">
          <a:xfrm>
            <a:off x="5123009" y="2511028"/>
            <a:ext cx="2925762" cy="2927350"/>
          </a:xfrm>
          <a:prstGeom prst="ellipse">
            <a:avLst/>
          </a:prstGeom>
          <a:solidFill>
            <a:srgbClr val="2BA6FE">
              <a:alpha val="34901"/>
            </a:srgbClr>
          </a:solidFill>
          <a:ln w="12700">
            <a:noFill/>
            <a:round/>
            <a:headEnd/>
            <a:tailEnd/>
          </a:ln>
        </p:spPr>
        <p:txBody>
          <a:bodyPr wrap="none" anchor="ctr">
            <a:prstTxWarp prst="textNoShape">
              <a:avLst/>
            </a:prstTxWarp>
          </a:bodyPr>
          <a:lstStyle/>
          <a:p>
            <a:pPr algn="ctr">
              <a:spcBef>
                <a:spcPct val="50000"/>
              </a:spcBef>
              <a:spcAft>
                <a:spcPct val="17000"/>
              </a:spcAft>
              <a:buClr>
                <a:schemeClr val="tx1"/>
              </a:buClr>
              <a:buFont typeface="Wingdings" pitchFamily="69" charset="2"/>
              <a:buNone/>
            </a:pPr>
            <a:endParaRPr lang="en-US" dirty="0"/>
          </a:p>
        </p:txBody>
      </p:sp>
      <p:sp>
        <p:nvSpPr>
          <p:cNvPr id="5" name="Oval 4"/>
          <p:cNvSpPr>
            <a:spLocks noChangeAspect="1"/>
          </p:cNvSpPr>
          <p:nvPr/>
        </p:nvSpPr>
        <p:spPr bwMode="auto">
          <a:xfrm>
            <a:off x="4526903" y="50239"/>
            <a:ext cx="2976563" cy="2976563"/>
          </a:xfrm>
          <a:prstGeom prst="ellipse">
            <a:avLst/>
          </a:prstGeom>
          <a:solidFill>
            <a:srgbClr val="2BA6FE">
              <a:alpha val="34901"/>
            </a:srgb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a:spcBef>
                <a:spcPct val="50000"/>
              </a:spcBef>
              <a:spcAft>
                <a:spcPct val="17000"/>
              </a:spcAft>
              <a:buClr>
                <a:schemeClr val="tx1"/>
              </a:buClr>
              <a:buFont typeface="Wingdings" pitchFamily="2" charset="2"/>
              <a:buNone/>
            </a:pPr>
            <a:endParaRPr lang="en-US"/>
          </a:p>
        </p:txBody>
      </p:sp>
      <p:sp>
        <p:nvSpPr>
          <p:cNvPr id="6" name="Oval 5"/>
          <p:cNvSpPr>
            <a:spLocks noChangeAspect="1"/>
          </p:cNvSpPr>
          <p:nvPr/>
        </p:nvSpPr>
        <p:spPr bwMode="auto">
          <a:xfrm>
            <a:off x="2486966" y="1839352"/>
            <a:ext cx="2976562" cy="2976562"/>
          </a:xfrm>
          <a:prstGeom prst="ellipse">
            <a:avLst/>
          </a:prstGeom>
          <a:solidFill>
            <a:srgbClr val="2BA6FE">
              <a:alpha val="34901"/>
            </a:srgb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a:spcBef>
                <a:spcPct val="50000"/>
              </a:spcBef>
              <a:spcAft>
                <a:spcPct val="17000"/>
              </a:spcAft>
              <a:buClr>
                <a:schemeClr val="tx1"/>
              </a:buClr>
              <a:buFont typeface="Wingdings" pitchFamily="2" charset="2"/>
              <a:buNone/>
            </a:pPr>
            <a:endParaRPr lang="en-US"/>
          </a:p>
        </p:txBody>
      </p:sp>
      <p:pic>
        <p:nvPicPr>
          <p:cNvPr id="7" name="Picture 6" descr="Colab_BridgetGra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9916" y="628089"/>
            <a:ext cx="4122737"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olab_BridgetSoli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01353" y="740802"/>
            <a:ext cx="3992563"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olab_blueOrb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8903" y="699527"/>
            <a:ext cx="1527175"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5277791" y="1328177"/>
            <a:ext cx="14938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algn="ctr" eaLnBrk="1" hangingPunct="1"/>
            <a:r>
              <a:rPr lang="en-US" sz="1300">
                <a:solidFill>
                  <a:schemeClr val="bg1"/>
                </a:solidFill>
              </a:rPr>
              <a:t>TECHNOLOGY</a:t>
            </a:r>
          </a:p>
        </p:txBody>
      </p:sp>
      <p:pic>
        <p:nvPicPr>
          <p:cNvPr id="11" name="Picture 10" descr="Colab_blueOrb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17553" y="3574489"/>
            <a:ext cx="140811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5930253" y="4138052"/>
            <a:ext cx="13112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algn="ctr" eaLnBrk="1" hangingPunct="1"/>
            <a:r>
              <a:rPr lang="en-US" sz="1300">
                <a:solidFill>
                  <a:schemeClr val="bg1"/>
                </a:solidFill>
              </a:rPr>
              <a:t>PEOPLE</a:t>
            </a:r>
          </a:p>
        </p:txBody>
      </p:sp>
      <p:pic>
        <p:nvPicPr>
          <p:cNvPr id="13" name="Picture 12" descr="Colab_blueOrb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12453" y="2748989"/>
            <a:ext cx="140811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3214041" y="3249052"/>
            <a:ext cx="13128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algn="ctr" eaLnBrk="1" hangingPunct="1"/>
            <a:r>
              <a:rPr lang="en-US" sz="1300">
                <a:solidFill>
                  <a:schemeClr val="bg1"/>
                </a:solidFill>
              </a:rPr>
              <a:t>BUSINESS PROCESS</a:t>
            </a:r>
          </a:p>
        </p:txBody>
      </p:sp>
      <p:pic>
        <p:nvPicPr>
          <p:cNvPr id="15" name="Picture 24" descr="Colab_SAScor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44378" y="2202889"/>
            <a:ext cx="1731963"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4758678" y="2750577"/>
            <a:ext cx="15922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algn="ctr" eaLnBrk="1" hangingPunct="1"/>
            <a:r>
              <a:rPr lang="en-US" sz="1500">
                <a:solidFill>
                  <a:schemeClr val="bg1"/>
                </a:solidFill>
              </a:rPr>
              <a:t>FACT-BASED</a:t>
            </a:r>
          </a:p>
          <a:p>
            <a:pPr algn="ctr" eaLnBrk="1" hangingPunct="1"/>
            <a:r>
              <a:rPr lang="en-US" sz="1500">
                <a:solidFill>
                  <a:schemeClr val="bg1"/>
                </a:solidFill>
              </a:rPr>
              <a:t>CULTURE</a:t>
            </a:r>
          </a:p>
        </p:txBody>
      </p:sp>
      <p:sp>
        <p:nvSpPr>
          <p:cNvPr id="17" name="TextBox 1"/>
          <p:cNvSpPr txBox="1">
            <a:spLocks noChangeArrowheads="1"/>
          </p:cNvSpPr>
          <p:nvPr/>
        </p:nvSpPr>
        <p:spPr bwMode="auto">
          <a:xfrm>
            <a:off x="429566" y="695146"/>
            <a:ext cx="3048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eaLnBrk="1" hangingPunct="1"/>
            <a:r>
              <a:rPr lang="en-US" sz="1600" b="0" dirty="0">
                <a:solidFill>
                  <a:schemeClr val="bg1"/>
                </a:solidFill>
              </a:rPr>
              <a:t>F</a:t>
            </a:r>
            <a:r>
              <a:rPr lang="en-US" sz="1600" b="0" dirty="0" smtClean="0">
                <a:solidFill>
                  <a:schemeClr val="bg1"/>
                </a:solidFill>
              </a:rPr>
              <a:t>act-based </a:t>
            </a:r>
            <a:r>
              <a:rPr lang="en-US" sz="1600" b="0" dirty="0">
                <a:solidFill>
                  <a:schemeClr val="bg1"/>
                </a:solidFill>
              </a:rPr>
              <a:t>decision making requires the right </a:t>
            </a:r>
            <a:r>
              <a:rPr lang="en-US" sz="1600" b="0" dirty="0" smtClean="0">
                <a:solidFill>
                  <a:schemeClr val="bg1"/>
                </a:solidFill>
              </a:rPr>
              <a:t>technology, talent, processes, and culture.</a:t>
            </a:r>
            <a:endParaRPr lang="en-US" sz="1600" dirty="0"/>
          </a:p>
          <a:p>
            <a:pPr eaLnBrk="1" hangingPunct="1"/>
            <a:endParaRPr lang="en-US" sz="1600" dirty="0"/>
          </a:p>
          <a:p>
            <a:pPr eaLnBrk="1" hangingPunct="1"/>
            <a:endParaRPr lang="en-US" sz="1600" dirty="0"/>
          </a:p>
          <a:p>
            <a:pPr eaLnBrk="1" hangingPunct="1"/>
            <a:endParaRPr lang="en-US" sz="1600" dirty="0"/>
          </a:p>
        </p:txBody>
      </p:sp>
    </p:spTree>
    <p:extLst>
      <p:ext uri="{BB962C8B-B14F-4D97-AF65-F5344CB8AC3E}">
        <p14:creationId xmlns:p14="http://schemas.microsoft.com/office/powerpoint/2010/main" val="48732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849959" y="1526956"/>
            <a:ext cx="6699243" cy="2465070"/>
          </a:xfrm>
          <a:prstGeom prst="rect">
            <a:avLst/>
          </a:prstGeom>
        </p:spPr>
        <p:txBody>
          <a:bodyPr/>
          <a:lstStyle>
            <a:lvl1pPr marL="347663" indent="-347663" algn="l" rtl="0" eaLnBrk="0" fontAlgn="base" hangingPunct="0">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0" fontAlgn="base" hangingPunct="0">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cs typeface="ＭＳ Ｐゴシック"/>
              </a:defRPr>
            </a:lvl2pPr>
            <a:lvl3pPr marL="1025525" indent="-227013" algn="l" rtl="0" eaLnBrk="0" fontAlgn="base" hangingPunct="0">
              <a:lnSpc>
                <a:spcPct val="92000"/>
              </a:lnSpc>
              <a:spcBef>
                <a:spcPct val="17000"/>
              </a:spcBef>
              <a:spcAft>
                <a:spcPct val="17000"/>
              </a:spcAft>
              <a:buClr>
                <a:schemeClr val="accent2"/>
              </a:buClr>
              <a:buFont typeface="Arial" charset="0"/>
              <a:buChar char="»"/>
              <a:defRPr sz="2000">
                <a:solidFill>
                  <a:schemeClr val="bg2"/>
                </a:solidFill>
                <a:latin typeface="+mn-lt"/>
                <a:ea typeface="ＭＳ Ｐゴシック" pitchFamily="-112" charset="-128"/>
                <a:cs typeface="ＭＳ Ｐゴシック"/>
              </a:defRPr>
            </a:lvl3pPr>
            <a:lvl4pPr marL="1600200" indent="-228600" algn="l" rtl="0" eaLnBrk="0" fontAlgn="base" hangingPunct="0">
              <a:spcBef>
                <a:spcPct val="20000"/>
              </a:spcBef>
              <a:spcAft>
                <a:spcPct val="0"/>
              </a:spcAft>
              <a:buClr>
                <a:schemeClr val="accent2"/>
              </a:buClr>
              <a:buFont typeface="Arial" charset="0"/>
              <a:buChar char="»"/>
              <a:defRPr sz="2000">
                <a:solidFill>
                  <a:schemeClr val="bg2"/>
                </a:solidFill>
                <a:latin typeface="+mn-lt"/>
                <a:ea typeface="ＭＳ Ｐゴシック" pitchFamily="-112" charset="-128"/>
                <a:cs typeface="ＭＳ Ｐゴシック"/>
              </a:defRPr>
            </a:lvl4pPr>
            <a:lvl5pPr marL="2057400" indent="-228600" algn="l" rtl="0" eaLnBrk="0" fontAlgn="base" hangingPunct="0">
              <a:spcBef>
                <a:spcPct val="20000"/>
              </a:spcBef>
              <a:spcAft>
                <a:spcPct val="0"/>
              </a:spcAft>
              <a:buClr>
                <a:schemeClr val="accent2"/>
              </a:buClr>
              <a:buFont typeface="Arial" charset="0"/>
              <a:buChar char="–"/>
              <a:defRPr sz="2000">
                <a:solidFill>
                  <a:schemeClr val="bg2"/>
                </a:solidFill>
                <a:latin typeface="+mn-lt"/>
                <a:ea typeface="ＭＳ Ｐゴシック" pitchFamily="-11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Clr>
                <a:srgbClr val="00539B"/>
              </a:buClr>
            </a:pPr>
            <a:r>
              <a:rPr lang="en-US" dirty="0" smtClean="0">
                <a:ea typeface="ＭＳ Ｐゴシック"/>
                <a:cs typeface="ＭＳ Ｐゴシック"/>
              </a:rPr>
              <a:t>Analytics versus “Business Intelligence”</a:t>
            </a:r>
            <a:endParaRPr lang="en-US" dirty="0" smtClean="0"/>
          </a:p>
          <a:p>
            <a:pPr>
              <a:buClr>
                <a:srgbClr val="00539B"/>
              </a:buClr>
            </a:pPr>
            <a:r>
              <a:rPr lang="en-US" dirty="0" smtClean="0"/>
              <a:t>Challenges to the use of Analytics</a:t>
            </a:r>
          </a:p>
          <a:p>
            <a:pPr>
              <a:buClr>
                <a:srgbClr val="00539B"/>
              </a:buClr>
            </a:pPr>
            <a:r>
              <a:rPr lang="en-US" dirty="0" smtClean="0"/>
              <a:t>Role and Definition of Centers of Excellence</a:t>
            </a:r>
          </a:p>
          <a:p>
            <a:pPr>
              <a:buClr>
                <a:srgbClr val="00539B"/>
              </a:buClr>
            </a:pPr>
            <a:r>
              <a:rPr lang="en-US" dirty="0" smtClean="0"/>
              <a:t>How to evaluate Analytics projects</a:t>
            </a:r>
          </a:p>
          <a:p>
            <a:pPr>
              <a:buClr>
                <a:srgbClr val="00539B"/>
              </a:buClr>
            </a:pPr>
            <a:endParaRPr lang="en-US" dirty="0" smtClean="0"/>
          </a:p>
          <a:p>
            <a:pPr>
              <a:buClr>
                <a:srgbClr val="00539B"/>
              </a:buClr>
            </a:pPr>
            <a:endParaRPr lang="en-US" dirty="0" smtClean="0"/>
          </a:p>
        </p:txBody>
      </p:sp>
      <p:sp>
        <p:nvSpPr>
          <p:cNvPr id="15" name="TextBox 14"/>
          <p:cNvSpPr txBox="1"/>
          <p:nvPr/>
        </p:nvSpPr>
        <p:spPr>
          <a:xfrm>
            <a:off x="852609" y="598820"/>
            <a:ext cx="6436214" cy="480131"/>
          </a:xfrm>
          <a:prstGeom prst="rect">
            <a:avLst/>
          </a:prstGeom>
          <a:noFill/>
        </p:spPr>
        <p:txBody>
          <a:bodyPr wrap="square" anchor="ctr">
            <a:spAutoFit/>
          </a:bodyPr>
          <a:lstStyle/>
          <a:p>
            <a:pPr marL="347663" indent="-347663">
              <a:lnSpc>
                <a:spcPct val="90000"/>
              </a:lnSpc>
              <a:spcBef>
                <a:spcPct val="35000"/>
              </a:spcBef>
              <a:spcAft>
                <a:spcPct val="17000"/>
              </a:spcAft>
              <a:buClr>
                <a:srgbClr val="00539B"/>
              </a:buClr>
              <a:defRPr/>
            </a:pPr>
            <a:r>
              <a:rPr lang="en-US" sz="2800" b="1" kern="0" cap="all" dirty="0" smtClean="0">
                <a:solidFill>
                  <a:srgbClr val="00539B"/>
                </a:solidFill>
                <a:latin typeface="Arial"/>
                <a:ea typeface="ＭＳ Ｐゴシック" pitchFamily="-112" charset="-128"/>
                <a:cs typeface="Calibri" pitchFamily="34" charset="0"/>
              </a:rPr>
              <a:t>REVIEW OF Discussion </a:t>
            </a:r>
            <a:r>
              <a:rPr lang="en-US" sz="2800" b="1" kern="0" cap="all" dirty="0">
                <a:solidFill>
                  <a:srgbClr val="00539B"/>
                </a:solidFill>
                <a:latin typeface="Arial"/>
                <a:ea typeface="ＭＳ Ｐゴシック" pitchFamily="-112" charset="-128"/>
                <a:cs typeface="Calibri" pitchFamily="34" charset="0"/>
              </a:rPr>
              <a:t>Topics</a:t>
            </a:r>
          </a:p>
        </p:txBody>
      </p:sp>
    </p:spTree>
    <p:extLst>
      <p:ext uri="{BB962C8B-B14F-4D97-AF65-F5344CB8AC3E}">
        <p14:creationId xmlns:p14="http://schemas.microsoft.com/office/powerpoint/2010/main" val="632177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13273"/>
            <a:ext cx="7632339" cy="1107996"/>
          </a:xfrm>
        </p:spPr>
        <p:txBody>
          <a:bodyPr/>
          <a:lstStyle/>
          <a:p>
            <a:r>
              <a:rPr lang="en-US" dirty="0" smtClean="0"/>
              <a:t>Questions?  Thank You For Attending</a:t>
            </a:r>
            <a:br>
              <a:rPr lang="en-US" dirty="0" smtClean="0"/>
            </a:br>
            <a:r>
              <a:rPr lang="en-US" dirty="0" smtClean="0"/>
              <a:t/>
            </a:r>
            <a:br>
              <a:rPr lang="en-US" dirty="0" smtClean="0"/>
            </a:br>
            <a:r>
              <a:rPr lang="en-US" dirty="0" smtClean="0"/>
              <a:t>The </a:t>
            </a:r>
            <a:r>
              <a:rPr lang="en-US" dirty="0"/>
              <a:t>Effective Use of Business </a:t>
            </a:r>
            <a:r>
              <a:rPr lang="en-US" dirty="0" smtClean="0"/>
              <a:t>Analytics</a:t>
            </a:r>
            <a:endParaRPr lang="en-US" dirty="0"/>
          </a:p>
        </p:txBody>
      </p:sp>
      <p:sp>
        <p:nvSpPr>
          <p:cNvPr id="3" name="Text Placeholder 2"/>
          <p:cNvSpPr>
            <a:spLocks noGrp="1"/>
          </p:cNvSpPr>
          <p:nvPr>
            <p:ph type="body" sz="quarter" idx="13"/>
          </p:nvPr>
        </p:nvSpPr>
        <p:spPr>
          <a:xfrm>
            <a:off x="445236" y="3635922"/>
            <a:ext cx="7116763" cy="830997"/>
          </a:xfrm>
        </p:spPr>
        <p:txBody>
          <a:bodyPr/>
          <a:lstStyle/>
          <a:p>
            <a:r>
              <a:rPr lang="en-US" dirty="0" smtClean="0"/>
              <a:t> South Central SAS Users’ Group</a:t>
            </a:r>
          </a:p>
          <a:p>
            <a:r>
              <a:rPr lang="en-US" dirty="0" smtClean="0"/>
              <a:t>November 5, 2012</a:t>
            </a:r>
          </a:p>
          <a:p>
            <a:r>
              <a:rPr lang="en-US" dirty="0"/>
              <a:t>Philip.Easterling@sas.com</a:t>
            </a:r>
          </a:p>
          <a:p>
            <a:r>
              <a:rPr lang="en-US" dirty="0" smtClean="0"/>
              <a:t>WWW.SAS.COM</a:t>
            </a:r>
          </a:p>
        </p:txBody>
      </p:sp>
    </p:spTree>
    <p:extLst>
      <p:ext uri="{BB962C8B-B14F-4D97-AF65-F5344CB8AC3E}">
        <p14:creationId xmlns:p14="http://schemas.microsoft.com/office/powerpoint/2010/main" val="292264789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4362" y="436634"/>
            <a:ext cx="6637804" cy="480131"/>
          </a:xfrm>
          <a:prstGeom prst="rect">
            <a:avLst/>
          </a:prstGeom>
          <a:noFill/>
        </p:spPr>
        <p:txBody>
          <a:bodyPr wrap="square" anchor="ctr">
            <a:spAutoFit/>
          </a:bodyPr>
          <a:lstStyle/>
          <a:p>
            <a:pPr marL="347663" indent="-347663">
              <a:lnSpc>
                <a:spcPct val="90000"/>
              </a:lnSpc>
              <a:spcBef>
                <a:spcPct val="35000"/>
              </a:spcBef>
              <a:spcAft>
                <a:spcPct val="17000"/>
              </a:spcAft>
              <a:buClr>
                <a:schemeClr val="accent2"/>
              </a:buClr>
              <a:defRPr/>
            </a:pPr>
            <a:r>
              <a:rPr lang="en-US" sz="2800" b="1" kern="0" dirty="0" smtClean="0">
                <a:solidFill>
                  <a:srgbClr val="00539B"/>
                </a:solidFill>
                <a:latin typeface="+mn-lt"/>
                <a:ea typeface="ＭＳ Ｐゴシック" pitchFamily="-112" charset="-128"/>
                <a:cs typeface="Calibri" pitchFamily="34" charset="0"/>
              </a:rPr>
              <a:t>WHAT IF YOU COULD …</a:t>
            </a:r>
            <a:endParaRPr lang="en-US" sz="2800" b="1" kern="0" dirty="0">
              <a:solidFill>
                <a:srgbClr val="00539B"/>
              </a:solidFill>
              <a:latin typeface="+mn-lt"/>
              <a:ea typeface="ＭＳ Ｐゴシック" pitchFamily="-112" charset="-128"/>
              <a:cs typeface="Calibri" pitchFamily="34" charset="0"/>
            </a:endParaRPr>
          </a:p>
        </p:txBody>
      </p:sp>
      <p:sp>
        <p:nvSpPr>
          <p:cNvPr id="5" name="Content Placeholder 2"/>
          <p:cNvSpPr txBox="1">
            <a:spLocks/>
          </p:cNvSpPr>
          <p:nvPr/>
        </p:nvSpPr>
        <p:spPr>
          <a:xfrm>
            <a:off x="674362" y="1195754"/>
            <a:ext cx="7862969" cy="3744057"/>
          </a:xfrm>
          <a:prstGeom prst="rect">
            <a:avLst/>
          </a:prstGeom>
        </p:spPr>
        <p:txBody>
          <a:bodyPr>
            <a:normAutofit lnSpcReduction="10000"/>
          </a:bodyPr>
          <a:lstStyle>
            <a:lvl1pPr marL="347663" indent="-347663" algn="l" rtl="0" eaLnBrk="0" fontAlgn="base" hangingPunct="0">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0" fontAlgn="base" hangingPunct="0">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cs typeface="ＭＳ Ｐゴシック"/>
              </a:defRPr>
            </a:lvl2pPr>
            <a:lvl3pPr marL="1025525" indent="-227013" algn="l" rtl="0" eaLnBrk="0" fontAlgn="base" hangingPunct="0">
              <a:lnSpc>
                <a:spcPct val="92000"/>
              </a:lnSpc>
              <a:spcBef>
                <a:spcPct val="17000"/>
              </a:spcBef>
              <a:spcAft>
                <a:spcPct val="17000"/>
              </a:spcAft>
              <a:buClr>
                <a:schemeClr val="accent2"/>
              </a:buClr>
              <a:buFont typeface="Arial" charset="0"/>
              <a:buChar char="»"/>
              <a:defRPr sz="2000">
                <a:solidFill>
                  <a:schemeClr val="bg2"/>
                </a:solidFill>
                <a:latin typeface="+mn-lt"/>
                <a:ea typeface="ＭＳ Ｐゴシック" pitchFamily="-112" charset="-128"/>
                <a:cs typeface="ＭＳ Ｐゴシック"/>
              </a:defRPr>
            </a:lvl3pPr>
            <a:lvl4pPr marL="1600200" indent="-228600" algn="l" rtl="0" eaLnBrk="0" fontAlgn="base" hangingPunct="0">
              <a:spcBef>
                <a:spcPct val="20000"/>
              </a:spcBef>
              <a:spcAft>
                <a:spcPct val="0"/>
              </a:spcAft>
              <a:buClr>
                <a:schemeClr val="accent2"/>
              </a:buClr>
              <a:buFont typeface="Arial" charset="0"/>
              <a:buChar char="»"/>
              <a:defRPr sz="2000">
                <a:solidFill>
                  <a:schemeClr val="bg2"/>
                </a:solidFill>
                <a:latin typeface="+mn-lt"/>
                <a:ea typeface="ＭＳ Ｐゴシック" pitchFamily="-112" charset="-128"/>
                <a:cs typeface="ＭＳ Ｐゴシック"/>
              </a:defRPr>
            </a:lvl4pPr>
            <a:lvl5pPr marL="2057400" indent="-228600" algn="l" rtl="0" eaLnBrk="0" fontAlgn="base" hangingPunct="0">
              <a:spcBef>
                <a:spcPct val="20000"/>
              </a:spcBef>
              <a:spcAft>
                <a:spcPct val="0"/>
              </a:spcAft>
              <a:buClr>
                <a:schemeClr val="accent2"/>
              </a:buClr>
              <a:buFont typeface="Arial" charset="0"/>
              <a:buChar char="–"/>
              <a:defRPr sz="2000">
                <a:solidFill>
                  <a:schemeClr val="bg2"/>
                </a:solidFill>
                <a:latin typeface="+mn-lt"/>
                <a:ea typeface="ＭＳ Ｐゴシック" pitchFamily="-11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 typeface="Wingdings" pitchFamily="2" charset="2"/>
              <a:buNone/>
            </a:pPr>
            <a:r>
              <a:rPr lang="en-US" sz="2000" smtClean="0"/>
              <a:t>. . . predict the buying behavior and decision criteria of your prospects </a:t>
            </a:r>
            <a:r>
              <a:rPr lang="en-US" sz="2000" b="1" smtClean="0">
                <a:solidFill>
                  <a:srgbClr val="0053C3"/>
                </a:solidFill>
              </a:rPr>
              <a:t>weeks</a:t>
            </a:r>
            <a:r>
              <a:rPr lang="en-US" sz="2000" smtClean="0"/>
              <a:t> </a:t>
            </a:r>
            <a:r>
              <a:rPr lang="en-US" sz="2000" b="1" smtClean="0">
                <a:solidFill>
                  <a:srgbClr val="0053C3"/>
                </a:solidFill>
              </a:rPr>
              <a:t>before your competition?</a:t>
            </a:r>
          </a:p>
          <a:p>
            <a:pPr marL="0" indent="0">
              <a:buFont typeface="Wingdings" pitchFamily="2" charset="2"/>
              <a:buNone/>
            </a:pPr>
            <a:r>
              <a:rPr lang="en-US" sz="2000" smtClean="0"/>
              <a:t>. . . gain first-mover advantage by introducing new products and services to micro-segments that </a:t>
            </a:r>
            <a:r>
              <a:rPr lang="en-US" sz="2000" b="1" smtClean="0">
                <a:solidFill>
                  <a:srgbClr val="0053C3"/>
                </a:solidFill>
              </a:rPr>
              <a:t>haven't been identified by competitors?</a:t>
            </a:r>
          </a:p>
          <a:p>
            <a:pPr marL="0" indent="0">
              <a:buFont typeface="Wingdings" pitchFamily="2" charset="2"/>
              <a:buNone/>
            </a:pPr>
            <a:r>
              <a:rPr lang="en-US" sz="2000" smtClean="0"/>
              <a:t>. . . evaluate the impact of your marketing campaigns </a:t>
            </a:r>
            <a:r>
              <a:rPr lang="en-US" sz="2000" b="1" smtClean="0">
                <a:solidFill>
                  <a:srgbClr val="0053C3"/>
                </a:solidFill>
              </a:rPr>
              <a:t>hourly </a:t>
            </a:r>
            <a:r>
              <a:rPr lang="en-US" sz="2000" smtClean="0"/>
              <a:t>and make </a:t>
            </a:r>
            <a:r>
              <a:rPr lang="en-US" sz="2000" b="1" smtClean="0">
                <a:solidFill>
                  <a:srgbClr val="0053C3"/>
                </a:solidFill>
              </a:rPr>
              <a:t>adjustments in real-time?</a:t>
            </a:r>
          </a:p>
          <a:p>
            <a:pPr marL="0" indent="0">
              <a:buFont typeface="Wingdings" pitchFamily="2" charset="2"/>
              <a:buNone/>
            </a:pPr>
            <a:r>
              <a:rPr lang="en-US" sz="2000" smtClean="0"/>
              <a:t>. . . improve customer experience scores that grow </a:t>
            </a:r>
            <a:r>
              <a:rPr lang="en-US" sz="2000" b="1" smtClean="0">
                <a:solidFill>
                  <a:srgbClr val="0053C3"/>
                </a:solidFill>
              </a:rPr>
              <a:t>products per customer</a:t>
            </a:r>
            <a:r>
              <a:rPr lang="en-US" sz="2000" smtClean="0"/>
              <a:t>, </a:t>
            </a:r>
            <a:r>
              <a:rPr lang="en-US" sz="2000" b="1" smtClean="0">
                <a:solidFill>
                  <a:srgbClr val="0053C3"/>
                </a:solidFill>
              </a:rPr>
              <a:t>reduce attrition</a:t>
            </a:r>
            <a:r>
              <a:rPr lang="en-US" sz="2000" smtClean="0"/>
              <a:t>, and leverage the power of customer recommendations for </a:t>
            </a:r>
            <a:r>
              <a:rPr lang="en-US" sz="2000" b="1" smtClean="0">
                <a:solidFill>
                  <a:srgbClr val="0053C3"/>
                </a:solidFill>
              </a:rPr>
              <a:t>new business?</a:t>
            </a:r>
            <a:endParaRPr lang="en-US" sz="2000" smtClean="0">
              <a:solidFill>
                <a:schemeClr val="tx1"/>
              </a:solidFill>
            </a:endParaRPr>
          </a:p>
          <a:p>
            <a:pPr marL="0" indent="0">
              <a:buFont typeface="Wingdings" pitchFamily="2" charset="2"/>
              <a:buNone/>
            </a:pPr>
            <a:r>
              <a:rPr lang="en-US" sz="2000" smtClean="0">
                <a:solidFill>
                  <a:schemeClr val="tx1"/>
                </a:solidFill>
              </a:rPr>
              <a:t>. . . predict likely failures of </a:t>
            </a:r>
            <a:r>
              <a:rPr lang="en-US" sz="2000" b="1" smtClean="0">
                <a:solidFill>
                  <a:srgbClr val="0070C3"/>
                </a:solidFill>
              </a:rPr>
              <a:t>critical equipment and processes?</a:t>
            </a:r>
          </a:p>
          <a:p>
            <a:pPr marL="0" indent="0">
              <a:buFont typeface="Wingdings" pitchFamily="2" charset="2"/>
              <a:buNone/>
            </a:pPr>
            <a:endParaRPr lang="en-US" b="1" dirty="0">
              <a:solidFill>
                <a:srgbClr val="0053C3"/>
              </a:solidFill>
            </a:endParaRPr>
          </a:p>
        </p:txBody>
      </p:sp>
    </p:spTree>
    <p:extLst>
      <p:ext uri="{BB962C8B-B14F-4D97-AF65-F5344CB8AC3E}">
        <p14:creationId xmlns:p14="http://schemas.microsoft.com/office/powerpoint/2010/main" val="110097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557701" y="1529855"/>
            <a:ext cx="8031774" cy="3305909"/>
          </a:xfrm>
          <a:prstGeom prst="rect">
            <a:avLst/>
          </a:prstGeom>
        </p:spPr>
        <p:txBody>
          <a:bodyPr/>
          <a:lstStyle>
            <a:lvl1pPr marL="347663" indent="-347663" algn="l" rtl="0" eaLnBrk="0" fontAlgn="base" hangingPunct="0">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0" fontAlgn="base" hangingPunct="0">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cs typeface="ＭＳ Ｐゴシック"/>
              </a:defRPr>
            </a:lvl2pPr>
            <a:lvl3pPr marL="1025525" indent="-227013" algn="l" rtl="0" eaLnBrk="0" fontAlgn="base" hangingPunct="0">
              <a:lnSpc>
                <a:spcPct val="92000"/>
              </a:lnSpc>
              <a:spcBef>
                <a:spcPct val="17000"/>
              </a:spcBef>
              <a:spcAft>
                <a:spcPct val="17000"/>
              </a:spcAft>
              <a:buClr>
                <a:schemeClr val="accent2"/>
              </a:buClr>
              <a:buFont typeface="Arial" charset="0"/>
              <a:buChar char="»"/>
              <a:defRPr sz="2000">
                <a:solidFill>
                  <a:schemeClr val="bg2"/>
                </a:solidFill>
                <a:latin typeface="+mn-lt"/>
                <a:ea typeface="ＭＳ Ｐゴシック" pitchFamily="-112" charset="-128"/>
                <a:cs typeface="ＭＳ Ｐゴシック"/>
              </a:defRPr>
            </a:lvl3pPr>
            <a:lvl4pPr marL="1600200" indent="-228600" algn="l" rtl="0" eaLnBrk="0" fontAlgn="base" hangingPunct="0">
              <a:spcBef>
                <a:spcPct val="20000"/>
              </a:spcBef>
              <a:spcAft>
                <a:spcPct val="0"/>
              </a:spcAft>
              <a:buClr>
                <a:schemeClr val="accent2"/>
              </a:buClr>
              <a:buFont typeface="Arial" charset="0"/>
              <a:buChar char="»"/>
              <a:defRPr sz="2000">
                <a:solidFill>
                  <a:schemeClr val="bg2"/>
                </a:solidFill>
                <a:latin typeface="+mn-lt"/>
                <a:ea typeface="ＭＳ Ｐゴシック" pitchFamily="-112" charset="-128"/>
                <a:cs typeface="ＭＳ Ｐゴシック"/>
              </a:defRPr>
            </a:lvl4pPr>
            <a:lvl5pPr marL="2057400" indent="-228600" algn="l" rtl="0" eaLnBrk="0" fontAlgn="base" hangingPunct="0">
              <a:spcBef>
                <a:spcPct val="20000"/>
              </a:spcBef>
              <a:spcAft>
                <a:spcPct val="0"/>
              </a:spcAft>
              <a:buClr>
                <a:schemeClr val="accent2"/>
              </a:buClr>
              <a:buFont typeface="Arial" charset="0"/>
              <a:buChar char="–"/>
              <a:defRPr sz="2000">
                <a:solidFill>
                  <a:schemeClr val="bg2"/>
                </a:solidFill>
                <a:latin typeface="+mn-lt"/>
                <a:ea typeface="ＭＳ Ｐゴシック" pitchFamily="-11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eaLnBrk="1" hangingPunct="1">
              <a:buNone/>
            </a:pPr>
            <a:r>
              <a:rPr lang="en-US" sz="1600" dirty="0">
                <a:solidFill>
                  <a:schemeClr val="tx1"/>
                </a:solidFill>
              </a:rPr>
              <a:t>“Analytics” is probably one of the most nebulous, over-used terms in business </a:t>
            </a:r>
            <a:r>
              <a:rPr lang="en-US" sz="1600" dirty="0" smtClean="0">
                <a:solidFill>
                  <a:schemeClr val="tx1"/>
                </a:solidFill>
              </a:rPr>
              <a:t>today.</a:t>
            </a:r>
            <a:endParaRPr lang="en-US" sz="1600" dirty="0">
              <a:solidFill>
                <a:schemeClr val="tx1"/>
              </a:solidFill>
            </a:endParaRPr>
          </a:p>
          <a:p>
            <a:pPr marL="0" indent="0" eaLnBrk="1" hangingPunct="1">
              <a:buNone/>
            </a:pPr>
            <a:r>
              <a:rPr lang="en-US" sz="1600" dirty="0">
                <a:solidFill>
                  <a:schemeClr val="tx1"/>
                </a:solidFill>
              </a:rPr>
              <a:t>To some people, it can mean simple arithmetical calculations, such as those found in spreadsheets and reporting </a:t>
            </a:r>
            <a:r>
              <a:rPr lang="en-US" sz="1600" dirty="0" smtClean="0">
                <a:solidFill>
                  <a:schemeClr val="tx1"/>
                </a:solidFill>
              </a:rPr>
              <a:t>queries.</a:t>
            </a:r>
          </a:p>
          <a:p>
            <a:pPr marL="0" indent="0" eaLnBrk="1" hangingPunct="1">
              <a:buFont typeface="Wingdings" pitchFamily="2" charset="2"/>
              <a:buNone/>
            </a:pPr>
            <a:r>
              <a:rPr lang="en-US" sz="1600" dirty="0" smtClean="0">
                <a:solidFill>
                  <a:schemeClr val="tx1"/>
                </a:solidFill>
              </a:rPr>
              <a:t>“Analytics” at SAS refers to the applied mathematical capabilities of SAS software which offer </a:t>
            </a:r>
            <a:r>
              <a:rPr lang="en-US" sz="1600" b="1" i="1" u="sng" dirty="0" smtClean="0">
                <a:solidFill>
                  <a:schemeClr val="accent1"/>
                </a:solidFill>
              </a:rPr>
              <a:t>data-driven insight for better decisions.</a:t>
            </a:r>
          </a:p>
          <a:p>
            <a:pPr marL="0" indent="0" eaLnBrk="1" hangingPunct="1">
              <a:buNone/>
            </a:pPr>
            <a:r>
              <a:rPr lang="en-US" sz="1600" dirty="0">
                <a:solidFill>
                  <a:schemeClr val="tx1"/>
                </a:solidFill>
              </a:rPr>
              <a:t>There are different types of applied mathematics, so there is no “one size fits all” solution to the myriad business problems which require advanced </a:t>
            </a:r>
            <a:r>
              <a:rPr lang="en-US" sz="1600" dirty="0" smtClean="0">
                <a:solidFill>
                  <a:schemeClr val="tx1"/>
                </a:solidFill>
              </a:rPr>
              <a:t>analytics.</a:t>
            </a:r>
          </a:p>
          <a:p>
            <a:pPr marL="0" indent="0" eaLnBrk="1" hangingPunct="1">
              <a:buNone/>
            </a:pPr>
            <a:r>
              <a:rPr lang="en-US" sz="1600" dirty="0" smtClean="0">
                <a:solidFill>
                  <a:schemeClr val="tx1"/>
                </a:solidFill>
              </a:rPr>
              <a:t>Analytics in SAS encompass a range of techniques for collecting</a:t>
            </a:r>
            <a:r>
              <a:rPr lang="en-US" sz="1600" dirty="0">
                <a:solidFill>
                  <a:schemeClr val="tx1"/>
                </a:solidFill>
              </a:rPr>
              <a:t>, analyzing, and interpreting data in order to reveal patterns, anomalies, key variables, and </a:t>
            </a:r>
            <a:r>
              <a:rPr lang="en-US" sz="1600" dirty="0" smtClean="0">
                <a:solidFill>
                  <a:schemeClr val="tx1"/>
                </a:solidFill>
              </a:rPr>
              <a:t>relationships ( the “known unknown” and the “unknown unknown”).</a:t>
            </a:r>
          </a:p>
        </p:txBody>
      </p:sp>
      <p:sp>
        <p:nvSpPr>
          <p:cNvPr id="8" name="TextBox 7"/>
          <p:cNvSpPr txBox="1"/>
          <p:nvPr/>
        </p:nvSpPr>
        <p:spPr>
          <a:xfrm>
            <a:off x="1150722" y="605933"/>
            <a:ext cx="6899275" cy="487313"/>
          </a:xfrm>
          <a:prstGeom prst="rect">
            <a:avLst/>
          </a:prstGeom>
          <a:noFill/>
        </p:spPr>
        <p:txBody>
          <a:bodyPr anchor="ctr">
            <a:spAutoFit/>
          </a:bodyPr>
          <a:lstStyle/>
          <a:p>
            <a:pPr marL="347663" indent="-347663">
              <a:lnSpc>
                <a:spcPct val="90000"/>
              </a:lnSpc>
              <a:spcBef>
                <a:spcPct val="35000"/>
              </a:spcBef>
              <a:spcAft>
                <a:spcPct val="17000"/>
              </a:spcAft>
              <a:buClr>
                <a:schemeClr val="accent2"/>
              </a:buClr>
              <a:defRPr/>
            </a:pPr>
            <a:r>
              <a:rPr lang="en-US" sz="2800" b="1" kern="0" dirty="0" smtClean="0">
                <a:solidFill>
                  <a:srgbClr val="00539B"/>
                </a:solidFill>
                <a:latin typeface="Arial" pitchFamily="34" charset="0"/>
                <a:ea typeface="ＭＳ Ｐゴシック" pitchFamily="-112" charset="-128"/>
                <a:cs typeface="Arial" pitchFamily="34" charset="0"/>
              </a:rPr>
              <a:t>ANALYTICS – SAS DEFINITION</a:t>
            </a:r>
            <a:endParaRPr lang="en-US" sz="2800" b="1" kern="0" dirty="0">
              <a:solidFill>
                <a:srgbClr val="00539B"/>
              </a:solidFill>
              <a:latin typeface="Arial" pitchFamily="34" charset="0"/>
              <a:ea typeface="ＭＳ Ｐゴシック" pitchFamily="-112" charset="-128"/>
              <a:cs typeface="Arial" pitchFamily="34" charset="0"/>
            </a:endParaRPr>
          </a:p>
        </p:txBody>
      </p:sp>
    </p:spTree>
    <p:extLst>
      <p:ext uri="{BB962C8B-B14F-4D97-AF65-F5344CB8AC3E}">
        <p14:creationId xmlns:p14="http://schemas.microsoft.com/office/powerpoint/2010/main" val="2870052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60001"/>
            <a:ext cx="2363406" cy="338554"/>
          </a:xfrm>
        </p:spPr>
        <p:txBody>
          <a:bodyPr/>
          <a:lstStyle/>
          <a:p>
            <a:r>
              <a:rPr lang="en-US" dirty="0" smtClean="0"/>
              <a:t>“Analytics”</a:t>
            </a:r>
            <a:endParaRPr lang="en-US" dirty="0"/>
          </a:p>
        </p:txBody>
      </p:sp>
      <p:sp>
        <p:nvSpPr>
          <p:cNvPr id="3" name="Text Placeholder 2"/>
          <p:cNvSpPr>
            <a:spLocks noGrp="1"/>
          </p:cNvSpPr>
          <p:nvPr>
            <p:ph type="body" sz="quarter" idx="12"/>
          </p:nvPr>
        </p:nvSpPr>
        <p:spPr>
          <a:xfrm>
            <a:off x="2635255" y="255847"/>
            <a:ext cx="6054720" cy="338554"/>
          </a:xfrm>
        </p:spPr>
        <p:txBody>
          <a:bodyPr/>
          <a:lstStyle/>
          <a:p>
            <a:r>
              <a:rPr lang="en-US" dirty="0"/>
              <a:t>Common types of Applied </a:t>
            </a:r>
            <a:r>
              <a:rPr lang="en-US" dirty="0" smtClean="0"/>
              <a:t>Mathematics in </a:t>
            </a:r>
            <a:r>
              <a:rPr lang="en-US" dirty="0"/>
              <a:t>Industry</a:t>
            </a:r>
          </a:p>
        </p:txBody>
      </p:sp>
      <p:sp>
        <p:nvSpPr>
          <p:cNvPr id="4" name="Content Placeholder 3"/>
          <p:cNvSpPr>
            <a:spLocks noGrp="1"/>
          </p:cNvSpPr>
          <p:nvPr>
            <p:ph sz="quarter" idx="11"/>
          </p:nvPr>
        </p:nvSpPr>
        <p:spPr>
          <a:xfrm>
            <a:off x="457199" y="839041"/>
            <a:ext cx="8544188" cy="3970318"/>
          </a:xfrm>
        </p:spPr>
        <p:txBody>
          <a:bodyPr/>
          <a:lstStyle/>
          <a:p>
            <a:pPr marL="342900" indent="-342900"/>
            <a:r>
              <a:rPr lang="en-US" sz="1400" dirty="0"/>
              <a:t>Mathematical topics which analytical business consultants are unlikely to use</a:t>
            </a:r>
          </a:p>
          <a:p>
            <a:endParaRPr lang="en-US" sz="1400" dirty="0"/>
          </a:p>
          <a:p>
            <a:pPr marL="342900" indent="-342900"/>
            <a:r>
              <a:rPr lang="en-US" sz="1400" dirty="0" smtClean="0"/>
              <a:t>Types </a:t>
            </a:r>
            <a:r>
              <a:rPr lang="en-US" sz="1400" dirty="0"/>
              <a:t>of applied mathematics with which analytical business consultants are likely to conduct projects</a:t>
            </a:r>
          </a:p>
          <a:p>
            <a:pPr marL="342900" indent="-342900"/>
            <a:endParaRPr lang="en-US" sz="1400" dirty="0"/>
          </a:p>
          <a:p>
            <a:pPr marL="800100" lvl="1" indent="-342900"/>
            <a:r>
              <a:rPr lang="en-US" sz="1400" dirty="0"/>
              <a:t>Types of statistical analysis and applications of statistics</a:t>
            </a:r>
          </a:p>
          <a:p>
            <a:pPr marL="1257300" lvl="2" indent="-342900"/>
            <a:r>
              <a:rPr lang="en-US" dirty="0"/>
              <a:t>Bayesian</a:t>
            </a:r>
          </a:p>
          <a:p>
            <a:pPr marL="1257300" lvl="2" indent="-342900"/>
            <a:r>
              <a:rPr lang="en-US" dirty="0"/>
              <a:t>Classical</a:t>
            </a:r>
          </a:p>
          <a:p>
            <a:pPr marL="1714500" lvl="3" indent="-342900"/>
            <a:r>
              <a:rPr lang="en-US" sz="1400" dirty="0"/>
              <a:t>Descriptive</a:t>
            </a:r>
          </a:p>
          <a:p>
            <a:pPr marL="1714500" lvl="3" indent="-342900"/>
            <a:r>
              <a:rPr lang="en-US" sz="1400" dirty="0"/>
              <a:t>Inferential</a:t>
            </a:r>
          </a:p>
          <a:p>
            <a:pPr marL="1714500" lvl="3" indent="-342900"/>
            <a:r>
              <a:rPr lang="en-US" sz="1400" dirty="0"/>
              <a:t>Predictive</a:t>
            </a:r>
          </a:p>
          <a:p>
            <a:pPr marL="1257300" lvl="2" indent="-342900"/>
            <a:r>
              <a:rPr lang="en-US" dirty="0"/>
              <a:t>Time series modeling</a:t>
            </a:r>
          </a:p>
          <a:p>
            <a:pPr marL="1257300" lvl="2" indent="-342900"/>
            <a:r>
              <a:rPr lang="en-US" dirty="0"/>
              <a:t>Quality control and process control</a:t>
            </a:r>
          </a:p>
          <a:p>
            <a:pPr marL="1257300" lvl="2" indent="-342900"/>
            <a:r>
              <a:rPr lang="en-US" dirty="0"/>
              <a:t>Survival analysis</a:t>
            </a:r>
          </a:p>
          <a:p>
            <a:pPr marL="800100" lvl="1" indent="-342900"/>
            <a:r>
              <a:rPr lang="en-US" sz="1400" dirty="0"/>
              <a:t>Operations research and optimization</a:t>
            </a:r>
          </a:p>
          <a:p>
            <a:pPr marL="800100" lvl="1" indent="-342900"/>
            <a:r>
              <a:rPr lang="en-US" sz="1400" dirty="0"/>
              <a:t>Text </a:t>
            </a:r>
            <a:r>
              <a:rPr lang="en-US" sz="1400" dirty="0" smtClean="0"/>
              <a:t>analytics</a:t>
            </a:r>
            <a:endParaRPr lang="en-US" sz="1400" dirty="0"/>
          </a:p>
        </p:txBody>
      </p:sp>
    </p:spTree>
    <p:extLst>
      <p:ext uri="{BB962C8B-B14F-4D97-AF65-F5344CB8AC3E}">
        <p14:creationId xmlns:p14="http://schemas.microsoft.com/office/powerpoint/2010/main" val="26727951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64154"/>
            <a:ext cx="2515438" cy="338554"/>
          </a:xfrm>
        </p:spPr>
        <p:txBody>
          <a:bodyPr/>
          <a:lstStyle/>
          <a:p>
            <a:r>
              <a:rPr lang="en-US" dirty="0" smtClean="0"/>
              <a:t>“analytics”</a:t>
            </a:r>
            <a:endParaRPr lang="en-US" dirty="0"/>
          </a:p>
        </p:txBody>
      </p:sp>
      <p:sp>
        <p:nvSpPr>
          <p:cNvPr id="3" name="Text Placeholder 2"/>
          <p:cNvSpPr>
            <a:spLocks noGrp="1"/>
          </p:cNvSpPr>
          <p:nvPr>
            <p:ph type="body" sz="quarter" idx="12"/>
          </p:nvPr>
        </p:nvSpPr>
        <p:spPr>
          <a:xfrm>
            <a:off x="2635255" y="132737"/>
            <a:ext cx="6054720" cy="584775"/>
          </a:xfrm>
        </p:spPr>
        <p:txBody>
          <a:bodyPr/>
          <a:lstStyle/>
          <a:p>
            <a:r>
              <a:rPr lang="en-US" dirty="0" smtClean="0"/>
              <a:t>Descriptions of some types of mathematics which are commonly applied to Business problems</a:t>
            </a:r>
            <a:endParaRPr lang="en-US"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2972392625"/>
              </p:ext>
            </p:extLst>
          </p:nvPr>
        </p:nvGraphicFramePr>
        <p:xfrm>
          <a:off x="119818" y="961760"/>
          <a:ext cx="8889958" cy="3770619"/>
        </p:xfrm>
        <a:graphic>
          <a:graphicData uri="http://schemas.openxmlformats.org/drawingml/2006/table">
            <a:tbl>
              <a:tblPr firstRow="1" bandRow="1">
                <a:tableStyleId>{EB344D84-9AFB-497E-A393-DC336BA19D2E}</a:tableStyleId>
              </a:tblPr>
              <a:tblGrid>
                <a:gridCol w="1919624"/>
                <a:gridCol w="6970334"/>
              </a:tblGrid>
              <a:tr h="296550">
                <a:tc>
                  <a:txBody>
                    <a:bodyPr/>
                    <a:lstStyle/>
                    <a:p>
                      <a:r>
                        <a:rPr lang="en-US" sz="1200" dirty="0" smtClean="0"/>
                        <a:t>Type</a:t>
                      </a:r>
                      <a:endParaRPr lang="en-US" sz="1200" dirty="0"/>
                    </a:p>
                  </a:txBody>
                  <a:tcPr/>
                </a:tc>
                <a:tc>
                  <a:txBody>
                    <a:bodyPr/>
                    <a:lstStyle/>
                    <a:p>
                      <a:r>
                        <a:rPr lang="en-US" sz="1200" dirty="0" smtClean="0"/>
                        <a:t>Description</a:t>
                      </a:r>
                      <a:endParaRPr lang="en-US" sz="1200" dirty="0"/>
                    </a:p>
                  </a:txBody>
                  <a:tcPr/>
                </a:tc>
              </a:tr>
              <a:tr h="263600">
                <a:tc>
                  <a:txBody>
                    <a:bodyPr/>
                    <a:lstStyle/>
                    <a:p>
                      <a:r>
                        <a:rPr lang="en-US" sz="1000" dirty="0" smtClean="0"/>
                        <a:t>Simulation</a:t>
                      </a:r>
                      <a:endParaRPr lang="en-US" sz="1000" dirty="0"/>
                    </a:p>
                  </a:txBody>
                  <a:tcPr/>
                </a:tc>
                <a:tc>
                  <a:txBody>
                    <a:bodyPr/>
                    <a:lstStyle/>
                    <a:p>
                      <a:r>
                        <a:rPr lang="en-US" sz="1000" dirty="0" smtClean="0"/>
                        <a:t>Randomized repetitions of a network of discrete events in order to model real-world</a:t>
                      </a:r>
                      <a:r>
                        <a:rPr lang="en-US" sz="1000" baseline="0" dirty="0" smtClean="0"/>
                        <a:t> systems and phenomena (queues)</a:t>
                      </a:r>
                      <a:endParaRPr lang="en-US" sz="1000" dirty="0"/>
                    </a:p>
                  </a:txBody>
                  <a:tcPr/>
                </a:tc>
              </a:tr>
              <a:tr h="263600">
                <a:tc>
                  <a:txBody>
                    <a:bodyPr/>
                    <a:lstStyle/>
                    <a:p>
                      <a:r>
                        <a:rPr lang="en-US" sz="1000" dirty="0" smtClean="0"/>
                        <a:t>Optimization</a:t>
                      </a:r>
                      <a:endParaRPr lang="en-US" sz="1000" dirty="0"/>
                    </a:p>
                  </a:txBody>
                  <a:tcPr/>
                </a:tc>
                <a:tc>
                  <a:txBody>
                    <a:bodyPr/>
                    <a:lstStyle/>
                    <a:p>
                      <a:r>
                        <a:rPr lang="en-US" sz="1000" dirty="0" smtClean="0"/>
                        <a:t>Algorithm</a:t>
                      </a:r>
                      <a:r>
                        <a:rPr lang="en-US" sz="1000" baseline="0" dirty="0" smtClean="0"/>
                        <a:t> selects the best possible outcome, subject to satisfying system constraints</a:t>
                      </a:r>
                      <a:endParaRPr lang="en-US" sz="1000" dirty="0"/>
                    </a:p>
                  </a:txBody>
                  <a:tcPr/>
                </a:tc>
              </a:tr>
              <a:tr h="263600">
                <a:tc>
                  <a:txBody>
                    <a:bodyPr/>
                    <a:lstStyle/>
                    <a:p>
                      <a:r>
                        <a:rPr lang="en-US" sz="1000" dirty="0" smtClean="0"/>
                        <a:t>Matrix</a:t>
                      </a:r>
                      <a:r>
                        <a:rPr lang="en-US" sz="1000" baseline="0" dirty="0" smtClean="0"/>
                        <a:t> algebra</a:t>
                      </a:r>
                      <a:endParaRPr lang="en-US" sz="1000" dirty="0"/>
                    </a:p>
                  </a:txBody>
                  <a:tcPr/>
                </a:tc>
                <a:tc>
                  <a:txBody>
                    <a:bodyPr/>
                    <a:lstStyle/>
                    <a:p>
                      <a:r>
                        <a:rPr lang="en-US" sz="1000" dirty="0" smtClean="0"/>
                        <a:t>Calculations involving</a:t>
                      </a:r>
                      <a:r>
                        <a:rPr lang="en-US" sz="1000" baseline="0" dirty="0" smtClean="0"/>
                        <a:t> matrices solve multidimensional problems</a:t>
                      </a:r>
                      <a:endParaRPr lang="en-US" sz="1000" dirty="0"/>
                    </a:p>
                  </a:txBody>
                  <a:tcPr/>
                </a:tc>
              </a:tr>
              <a:tr h="263600">
                <a:tc>
                  <a:txBody>
                    <a:bodyPr/>
                    <a:lstStyle/>
                    <a:p>
                      <a:r>
                        <a:rPr lang="en-US" sz="1000" dirty="0" smtClean="0"/>
                        <a:t>Numerical</a:t>
                      </a:r>
                      <a:r>
                        <a:rPr lang="en-US" sz="1000" baseline="0" dirty="0" smtClean="0"/>
                        <a:t> methods</a:t>
                      </a:r>
                      <a:endParaRPr lang="en-US" sz="1000" dirty="0"/>
                    </a:p>
                  </a:txBody>
                  <a:tcPr/>
                </a:tc>
                <a:tc>
                  <a:txBody>
                    <a:bodyPr/>
                    <a:lstStyle/>
                    <a:p>
                      <a:r>
                        <a:rPr lang="en-US" sz="1000" dirty="0" smtClean="0"/>
                        <a:t>Use computers to iteratively calculate approximate</a:t>
                      </a:r>
                      <a:r>
                        <a:rPr lang="en-US" sz="1000" baseline="0" dirty="0" smtClean="0"/>
                        <a:t> solutions to calculus problems (common in engineering)</a:t>
                      </a:r>
                      <a:endParaRPr lang="en-US" sz="1000" dirty="0"/>
                    </a:p>
                  </a:txBody>
                  <a:tcPr/>
                </a:tc>
              </a:tr>
              <a:tr h="296266">
                <a:tc>
                  <a:txBody>
                    <a:bodyPr/>
                    <a:lstStyle/>
                    <a:p>
                      <a:r>
                        <a:rPr lang="en-US" sz="1000" kern="1200" dirty="0" smtClean="0">
                          <a:effectLst/>
                        </a:rPr>
                        <a:t>Fitting functions to data</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effectLst/>
                        </a:rPr>
                        <a:t>Also</a:t>
                      </a:r>
                      <a:r>
                        <a:rPr lang="en-US" sz="1000" kern="1200" baseline="0" dirty="0" smtClean="0">
                          <a:effectLst/>
                        </a:rPr>
                        <a:t> called </a:t>
                      </a:r>
                      <a:r>
                        <a:rPr lang="en-US" sz="1000" kern="1200" dirty="0" smtClean="0">
                          <a:effectLst/>
                        </a:rPr>
                        <a:t>“curve fitting” by engineers</a:t>
                      </a:r>
                      <a:endParaRPr lang="en-US" sz="1000" dirty="0" smtClean="0"/>
                    </a:p>
                  </a:txBody>
                  <a:tcPr/>
                </a:tc>
              </a:tr>
              <a:tr h="2636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kern="1200" dirty="0" smtClean="0">
                          <a:effectLst/>
                        </a:rPr>
                        <a:t>Predictive modeling</a:t>
                      </a:r>
                    </a:p>
                  </a:txBody>
                  <a:tcPr/>
                </a:tc>
                <a:tc>
                  <a:txBody>
                    <a:bodyPr/>
                    <a:lstStyle/>
                    <a:p>
                      <a:r>
                        <a:rPr lang="en-US" sz="1000" kern="1200" dirty="0" smtClean="0">
                          <a:effectLst/>
                        </a:rPr>
                        <a:t>Fit</a:t>
                      </a:r>
                      <a:r>
                        <a:rPr lang="en-US" sz="1000" kern="1200" baseline="0" dirty="0" smtClean="0">
                          <a:effectLst/>
                        </a:rPr>
                        <a:t> statistical models to historical data in order to make predictions of future values</a:t>
                      </a:r>
                      <a:endParaRPr lang="en-US" sz="1000" kern="1200" dirty="0" smtClean="0">
                        <a:effectLst/>
                      </a:endParaRPr>
                    </a:p>
                  </a:txBody>
                  <a:tcPr/>
                </a:tc>
              </a:tr>
              <a:tr h="2636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kern="1200" dirty="0" smtClean="0">
                          <a:effectLst/>
                        </a:rPr>
                        <a:t>Survival analysis</a:t>
                      </a:r>
                    </a:p>
                  </a:txBody>
                  <a:tcPr/>
                </a:tc>
                <a:tc>
                  <a:txBody>
                    <a:bodyPr/>
                    <a:lstStyle/>
                    <a:p>
                      <a:r>
                        <a:rPr lang="en-US" sz="1000" kern="1200" dirty="0" smtClean="0">
                          <a:effectLst/>
                        </a:rPr>
                        <a:t>Originally used by life scientists, but adopted by marketers and</a:t>
                      </a:r>
                      <a:r>
                        <a:rPr lang="en-US" sz="1000" kern="1200" baseline="0" dirty="0" smtClean="0">
                          <a:effectLst/>
                        </a:rPr>
                        <a:t> actuaries</a:t>
                      </a:r>
                      <a:endParaRPr lang="en-US" sz="1000" kern="1200" dirty="0" smtClean="0">
                        <a:effectLst/>
                      </a:endParaRPr>
                    </a:p>
                  </a:txBody>
                  <a:tcPr/>
                </a:tc>
              </a:tr>
              <a:tr h="263600">
                <a:tc>
                  <a:txBody>
                    <a:bodyPr/>
                    <a:lstStyle/>
                    <a:p>
                      <a:pPr algn="r"/>
                      <a:r>
                        <a:rPr lang="en-US" sz="1000" dirty="0" smtClean="0"/>
                        <a:t>Time series modeling</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effectLst/>
                        </a:rPr>
                        <a:t>Special case when data are “auto-correlated,” such as time-dependent data (also called “Box Jenkins”)</a:t>
                      </a:r>
                      <a:endParaRPr lang="en-US" sz="1000" dirty="0" smtClean="0"/>
                    </a:p>
                  </a:txBody>
                  <a:tcPr/>
                </a:tc>
              </a:tr>
              <a:tr h="263600">
                <a:tc>
                  <a:txBody>
                    <a:bodyPr/>
                    <a:lstStyle/>
                    <a:p>
                      <a:r>
                        <a:rPr lang="en-US" sz="1000" dirty="0" smtClean="0"/>
                        <a:t>Statistics</a:t>
                      </a:r>
                      <a:endParaRPr lang="en-US" sz="1000" dirty="0"/>
                    </a:p>
                  </a:txBody>
                  <a:tcPr/>
                </a:tc>
                <a:tc>
                  <a:txBody>
                    <a:bodyPr/>
                    <a:lstStyle/>
                    <a:p>
                      <a:endParaRPr lang="en-US" sz="1000" dirty="0" smtClean="0"/>
                    </a:p>
                  </a:txBody>
                  <a:tcPr/>
                </a:tc>
              </a:tr>
              <a:tr h="719219">
                <a:tc>
                  <a:txBody>
                    <a:bodyPr/>
                    <a:lstStyle/>
                    <a:p>
                      <a:pPr lvl="2" algn="r"/>
                      <a:r>
                        <a:rPr lang="en-US" sz="1000" dirty="0" smtClean="0"/>
                        <a:t>Classical</a:t>
                      </a:r>
                      <a:endParaRPr lang="en-US" sz="1000" dirty="0"/>
                    </a:p>
                  </a:txBody>
                  <a:tcPr/>
                </a:tc>
                <a:tc>
                  <a:txBody>
                    <a:bodyPr/>
                    <a:lstStyle/>
                    <a:p>
                      <a:pPr marL="171450" indent="-171450">
                        <a:buFont typeface="Arial" pitchFamily="34" charset="0"/>
                        <a:buChar char="•"/>
                      </a:pPr>
                      <a:r>
                        <a:rPr lang="en-US" sz="1000" u="sng" dirty="0" smtClean="0"/>
                        <a:t>Descriptive</a:t>
                      </a:r>
                      <a:r>
                        <a:rPr lang="en-US" sz="1000" dirty="0" smtClean="0"/>
                        <a:t>:</a:t>
                      </a:r>
                      <a:r>
                        <a:rPr lang="en-US" sz="1000" baseline="0" dirty="0" smtClean="0"/>
                        <a:t> </a:t>
                      </a:r>
                      <a:r>
                        <a:rPr lang="en-US" sz="1000" kern="1200" dirty="0" smtClean="0">
                          <a:effectLst/>
                        </a:rPr>
                        <a:t>calculates metrics to characterize the distribution of values of data (mean, standard deviation, range, etc.)</a:t>
                      </a:r>
                    </a:p>
                    <a:p>
                      <a:pPr marL="171450" indent="-171450">
                        <a:buFont typeface="Arial" pitchFamily="34" charset="0"/>
                        <a:buChar char="•"/>
                      </a:pPr>
                      <a:r>
                        <a:rPr lang="en-US" sz="1000" u="sng" kern="1200" dirty="0" smtClean="0">
                          <a:effectLst/>
                        </a:rPr>
                        <a:t>Inferential</a:t>
                      </a:r>
                      <a:r>
                        <a:rPr lang="en-US" sz="1000" kern="1200" dirty="0" smtClean="0">
                          <a:effectLst/>
                        </a:rPr>
                        <a:t>: involves drawing conclusions about relationships among variables in the data (including measures of correlation between variables)</a:t>
                      </a:r>
                    </a:p>
                    <a:p>
                      <a:pPr marL="171450" indent="-171450">
                        <a:buFont typeface="Arial" pitchFamily="34" charset="0"/>
                        <a:buChar char="•"/>
                      </a:pPr>
                      <a:r>
                        <a:rPr lang="en-US" sz="1000" u="sng" kern="1200" dirty="0" smtClean="0">
                          <a:effectLst/>
                        </a:rPr>
                        <a:t>Predictive</a:t>
                      </a:r>
                      <a:r>
                        <a:rPr lang="en-US" sz="1000" kern="1200" dirty="0" smtClean="0">
                          <a:effectLst/>
                        </a:rPr>
                        <a:t>: involves studying historical data in order to make accurate predictions of future outcomes</a:t>
                      </a:r>
                      <a:endParaRPr lang="en-US" sz="1000" dirty="0" smtClean="0"/>
                    </a:p>
                  </a:txBody>
                  <a:tcPr/>
                </a:tc>
              </a:tr>
              <a:tr h="34978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t>Bayesian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effectLst/>
                        </a:rPr>
                        <a:t>Used</a:t>
                      </a:r>
                      <a:r>
                        <a:rPr lang="en-US" sz="1000" kern="1200" baseline="0" dirty="0" smtClean="0">
                          <a:effectLst/>
                        </a:rPr>
                        <a:t> to </a:t>
                      </a:r>
                      <a:r>
                        <a:rPr lang="en-US" sz="1000" kern="1200" dirty="0" smtClean="0">
                          <a:effectLst/>
                        </a:rPr>
                        <a:t>augment classical analysis when there</a:t>
                      </a:r>
                      <a:r>
                        <a:rPr lang="en-US" sz="1000" kern="1200" baseline="0" dirty="0" smtClean="0">
                          <a:effectLst/>
                        </a:rPr>
                        <a:t> is </a:t>
                      </a:r>
                      <a:r>
                        <a:rPr lang="en-US" sz="1000" kern="1200" dirty="0" smtClean="0">
                          <a:effectLst/>
                        </a:rPr>
                        <a:t>prior knowledge about how the data was generated</a:t>
                      </a:r>
                    </a:p>
                  </a:txBody>
                  <a:tcPr/>
                </a:tc>
              </a:tr>
            </a:tbl>
          </a:graphicData>
        </a:graphic>
      </p:graphicFrame>
    </p:spTree>
    <p:extLst>
      <p:ext uri="{BB962C8B-B14F-4D97-AF65-F5344CB8AC3E}">
        <p14:creationId xmlns:p14="http://schemas.microsoft.com/office/powerpoint/2010/main" val="28915326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5" descr="Background.jpg"/>
          <p:cNvPicPr>
            <a:picLocks noChangeAspect="1"/>
          </p:cNvPicPr>
          <p:nvPr/>
        </p:nvPicPr>
        <p:blipFill>
          <a:blip r:embed="rId3"/>
          <a:stretch>
            <a:fillRect/>
          </a:stretch>
        </p:blipFill>
        <p:spPr bwMode="auto">
          <a:xfrm>
            <a:off x="0" y="-3175"/>
            <a:ext cx="9144000" cy="5149850"/>
          </a:xfrm>
          <a:prstGeom prst="rect">
            <a:avLst/>
          </a:prstGeom>
          <a:noFill/>
          <a:ln w="9525">
            <a:noFill/>
            <a:miter lim="800000"/>
            <a:headEnd/>
            <a:tailEnd/>
          </a:ln>
        </p:spPr>
      </p:pic>
      <p:pic>
        <p:nvPicPr>
          <p:cNvPr id="30" name="Picture 29" descr="Piece1.png"/>
          <p:cNvPicPr>
            <a:picLocks noChangeAspect="1"/>
          </p:cNvPicPr>
          <p:nvPr/>
        </p:nvPicPr>
        <p:blipFill>
          <a:blip r:embed="rId4"/>
          <a:stretch>
            <a:fillRect/>
          </a:stretch>
        </p:blipFill>
        <p:spPr bwMode="auto">
          <a:xfrm>
            <a:off x="2044700" y="3473450"/>
            <a:ext cx="4660899" cy="1670050"/>
          </a:xfrm>
          <a:prstGeom prst="rect">
            <a:avLst/>
          </a:prstGeom>
          <a:noFill/>
          <a:ln w="9525">
            <a:noFill/>
            <a:miter lim="800000"/>
            <a:headEnd/>
            <a:tailEnd/>
          </a:ln>
        </p:spPr>
      </p:pic>
      <p:pic>
        <p:nvPicPr>
          <p:cNvPr id="34" name="Picture 33" descr="Piece3.png"/>
          <p:cNvPicPr>
            <a:picLocks noChangeAspect="1"/>
          </p:cNvPicPr>
          <p:nvPr/>
        </p:nvPicPr>
        <p:blipFill>
          <a:blip r:embed="rId5"/>
          <a:stretch>
            <a:fillRect/>
          </a:stretch>
        </p:blipFill>
        <p:spPr bwMode="auto">
          <a:xfrm>
            <a:off x="0" y="0"/>
            <a:ext cx="5060949" cy="3282950"/>
          </a:xfrm>
          <a:prstGeom prst="rect">
            <a:avLst/>
          </a:prstGeom>
          <a:noFill/>
          <a:ln w="9525">
            <a:noFill/>
            <a:miter lim="800000"/>
            <a:headEnd/>
            <a:tailEnd/>
          </a:ln>
        </p:spPr>
      </p:pic>
      <p:pic>
        <p:nvPicPr>
          <p:cNvPr id="33" name="Picture 32" descr="Piece2.png"/>
          <p:cNvPicPr>
            <a:picLocks noChangeAspect="1"/>
          </p:cNvPicPr>
          <p:nvPr/>
        </p:nvPicPr>
        <p:blipFill>
          <a:blip r:embed="rId6"/>
          <a:stretch>
            <a:fillRect/>
          </a:stretch>
        </p:blipFill>
        <p:spPr bwMode="auto">
          <a:xfrm>
            <a:off x="0" y="2578100"/>
            <a:ext cx="4006849" cy="2565400"/>
          </a:xfrm>
          <a:prstGeom prst="rect">
            <a:avLst/>
          </a:prstGeom>
          <a:noFill/>
          <a:ln w="9525">
            <a:noFill/>
            <a:miter lim="800000"/>
            <a:headEnd/>
            <a:tailEnd/>
          </a:ln>
        </p:spPr>
      </p:pic>
      <p:pic>
        <p:nvPicPr>
          <p:cNvPr id="35" name="Picture 34" descr="Piece4.png"/>
          <p:cNvPicPr>
            <a:picLocks noChangeAspect="1"/>
          </p:cNvPicPr>
          <p:nvPr/>
        </p:nvPicPr>
        <p:blipFill>
          <a:blip r:embed="rId7"/>
          <a:stretch>
            <a:fillRect/>
          </a:stretch>
        </p:blipFill>
        <p:spPr bwMode="auto">
          <a:xfrm>
            <a:off x="4248150" y="0"/>
            <a:ext cx="4895849" cy="2482850"/>
          </a:xfrm>
          <a:prstGeom prst="rect">
            <a:avLst/>
          </a:prstGeom>
          <a:noFill/>
          <a:ln w="9525">
            <a:noFill/>
            <a:miter lim="800000"/>
            <a:headEnd/>
            <a:tailEnd/>
          </a:ln>
        </p:spPr>
      </p:pic>
      <p:pic>
        <p:nvPicPr>
          <p:cNvPr id="36" name="Picture 35" descr="Piece5.png"/>
          <p:cNvPicPr>
            <a:picLocks noChangeAspect="1"/>
          </p:cNvPicPr>
          <p:nvPr/>
        </p:nvPicPr>
        <p:blipFill>
          <a:blip r:embed="rId8"/>
          <a:stretch>
            <a:fillRect/>
          </a:stretch>
        </p:blipFill>
        <p:spPr bwMode="auto">
          <a:xfrm>
            <a:off x="5505450" y="1600200"/>
            <a:ext cx="3638550" cy="3543299"/>
          </a:xfrm>
          <a:prstGeom prst="rect">
            <a:avLst/>
          </a:prstGeom>
          <a:noFill/>
          <a:ln w="9525">
            <a:noFill/>
            <a:miter lim="800000"/>
            <a:headEnd/>
            <a:tailEnd/>
          </a:ln>
        </p:spPr>
      </p:pic>
      <p:pic>
        <p:nvPicPr>
          <p:cNvPr id="98324" name="Picture 25" descr="SAS_LOGO_horz288_XXSM.png"/>
          <p:cNvPicPr>
            <a:picLocks noChangeAspect="1"/>
          </p:cNvPicPr>
          <p:nvPr/>
        </p:nvPicPr>
        <p:blipFill>
          <a:blip r:embed="rId9"/>
          <a:srcRect/>
          <a:stretch>
            <a:fillRect/>
          </a:stretch>
        </p:blipFill>
        <p:spPr bwMode="auto">
          <a:xfrm>
            <a:off x="7500938" y="4729163"/>
            <a:ext cx="1184275" cy="273050"/>
          </a:xfrm>
          <a:prstGeom prst="rect">
            <a:avLst/>
          </a:prstGeom>
          <a:noFill/>
          <a:ln w="9525">
            <a:noFill/>
            <a:miter lim="800000"/>
            <a:headEnd/>
            <a:tailEnd/>
          </a:ln>
        </p:spPr>
      </p:pic>
      <p:sp>
        <p:nvSpPr>
          <p:cNvPr id="26" name="Rectangle 25"/>
          <p:cNvSpPr/>
          <p:nvPr/>
        </p:nvSpPr>
        <p:spPr bwMode="auto">
          <a:xfrm>
            <a:off x="-1" y="179787"/>
            <a:ext cx="4570413" cy="301752"/>
          </a:xfrm>
          <a:prstGeom prst="rect">
            <a:avLst/>
          </a:prstGeom>
          <a:gradFill flip="none" rotWithShape="1">
            <a:gsLst>
              <a:gs pos="99167">
                <a:srgbClr val="8ECEFA">
                  <a:alpha val="0"/>
                </a:srgbClr>
              </a:gs>
              <a:gs pos="16000">
                <a:srgbClr val="0079CC">
                  <a:alpha val="93333"/>
                </a:srgbClr>
              </a:gs>
              <a:gs pos="82000">
                <a:srgbClr val="8ECEFA">
                  <a:alpha val="70000"/>
                </a:srgbClr>
              </a:gs>
            </a:gsLst>
            <a:lin ang="0" scaled="1"/>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1" i="0" u="none" strike="noStrike" cap="none" normalizeH="0" baseline="0" dirty="0" smtClean="0">
              <a:ln>
                <a:noFill/>
              </a:ln>
              <a:solidFill>
                <a:srgbClr val="292929"/>
              </a:solidFill>
              <a:effectLst/>
              <a:latin typeface="Arial" charset="0"/>
            </a:endParaRPr>
          </a:p>
        </p:txBody>
      </p:sp>
      <p:pic>
        <p:nvPicPr>
          <p:cNvPr id="37" name="Picture 36" descr="Puzzle_Visualization.png"/>
          <p:cNvPicPr>
            <a:picLocks noChangeAspect="1"/>
          </p:cNvPicPr>
          <p:nvPr/>
        </p:nvPicPr>
        <p:blipFill>
          <a:blip r:embed="rId10"/>
          <a:srcRect/>
          <a:stretch>
            <a:fillRect/>
          </a:stretch>
        </p:blipFill>
        <p:spPr bwMode="auto">
          <a:xfrm>
            <a:off x="3053823" y="760943"/>
            <a:ext cx="3790950" cy="4025900"/>
          </a:xfrm>
          <a:prstGeom prst="rect">
            <a:avLst/>
          </a:prstGeom>
          <a:noFill/>
          <a:ln w="9525">
            <a:noFill/>
            <a:miter lim="800000"/>
            <a:headEnd/>
            <a:tailEnd/>
          </a:ln>
        </p:spPr>
      </p:pic>
      <p:sp>
        <p:nvSpPr>
          <p:cNvPr id="42" name="TextBox 41"/>
          <p:cNvSpPr txBox="1"/>
          <p:nvPr/>
        </p:nvSpPr>
        <p:spPr>
          <a:xfrm>
            <a:off x="3249613" y="4867275"/>
            <a:ext cx="2630487" cy="276225"/>
          </a:xfrm>
          <a:prstGeom prst="rect">
            <a:avLst/>
          </a:prstGeom>
          <a:noFill/>
        </p:spPr>
        <p:txBody>
          <a:bodyPr anchor="ctr">
            <a:spAutoFit/>
          </a:bodyPr>
          <a:lstStyle/>
          <a:p>
            <a:pPr algn="ctr" eaLnBrk="0" hangingPunct="0">
              <a:defRPr/>
            </a:pPr>
            <a:r>
              <a:rPr lang="en-US" sz="600" b="1" kern="300" spc="50" dirty="0">
                <a:solidFill>
                  <a:schemeClr val="bg2"/>
                </a:solidFill>
                <a:latin typeface=" arial"/>
                <a:ea typeface="ＭＳ Ｐゴシック" pitchFamily="34" charset="-128"/>
                <a:cs typeface=" arial"/>
              </a:rPr>
              <a:t/>
            </a:r>
            <a:br>
              <a:rPr lang="en-US" sz="600" b="1" kern="300" spc="50" dirty="0">
                <a:solidFill>
                  <a:schemeClr val="bg2"/>
                </a:solidFill>
                <a:latin typeface=" arial"/>
                <a:ea typeface="ＭＳ Ｐゴシック" pitchFamily="34" charset="-128"/>
                <a:cs typeface=" arial"/>
              </a:rPr>
            </a:br>
            <a:r>
              <a:rPr lang="en-US" sz="600" b="1" kern="300" spc="50" dirty="0">
                <a:solidFill>
                  <a:schemeClr val="bg2"/>
                </a:solidFill>
                <a:latin typeface=" arial"/>
                <a:ea typeface="ＭＳ Ｐゴシック" pitchFamily="34" charset="-128"/>
                <a:cs typeface=" arial"/>
              </a:rPr>
              <a:t>Copyright © 2012, SAS Institute Inc. All rights reserved.</a:t>
            </a:r>
          </a:p>
        </p:txBody>
      </p:sp>
      <p:sp>
        <p:nvSpPr>
          <p:cNvPr id="19" name="Rectangle 18"/>
          <p:cNvSpPr/>
          <p:nvPr/>
        </p:nvSpPr>
        <p:spPr>
          <a:xfrm>
            <a:off x="368300" y="912813"/>
            <a:ext cx="2120900" cy="323850"/>
          </a:xfrm>
          <a:prstGeom prst="rect">
            <a:avLst/>
          </a:prstGeom>
        </p:spPr>
        <p:txBody>
          <a:bodyPr anchor="b">
            <a:spAutoFit/>
          </a:bodyPr>
          <a:lstStyle/>
          <a:p>
            <a:pPr>
              <a:defRPr/>
            </a:pPr>
            <a:r>
              <a:rPr lang="en-US" sz="1500" b="1" kern="600" spc="70" dirty="0">
                <a:solidFill>
                  <a:schemeClr val="accent3"/>
                </a:solidFill>
                <a:latin typeface="Arial" pitchFamily="34" charset="0"/>
                <a:ea typeface="ＭＳ Ｐゴシック" pitchFamily="34" charset="-128"/>
                <a:cs typeface="+mn-cs"/>
              </a:rPr>
              <a:t>FORECASTING</a:t>
            </a:r>
          </a:p>
        </p:txBody>
      </p:sp>
      <p:sp>
        <p:nvSpPr>
          <p:cNvPr id="20" name="Rectangle 19"/>
          <p:cNvSpPr/>
          <p:nvPr/>
        </p:nvSpPr>
        <p:spPr>
          <a:xfrm>
            <a:off x="368300" y="3357563"/>
            <a:ext cx="2146300" cy="323850"/>
          </a:xfrm>
          <a:prstGeom prst="rect">
            <a:avLst/>
          </a:prstGeom>
        </p:spPr>
        <p:txBody>
          <a:bodyPr anchor="b">
            <a:spAutoFit/>
          </a:bodyPr>
          <a:lstStyle/>
          <a:p>
            <a:pPr>
              <a:defRPr/>
            </a:pPr>
            <a:r>
              <a:rPr lang="en-US" sz="1500" b="1" kern="600" spc="70" dirty="0">
                <a:solidFill>
                  <a:schemeClr val="accent3"/>
                </a:solidFill>
                <a:latin typeface="Arial" pitchFamily="34" charset="0"/>
                <a:ea typeface="ＭＳ Ｐゴシック" pitchFamily="34" charset="-128"/>
                <a:cs typeface="+mn-cs"/>
              </a:rPr>
              <a:t>DATA MINING</a:t>
            </a:r>
          </a:p>
        </p:txBody>
      </p:sp>
      <p:sp>
        <p:nvSpPr>
          <p:cNvPr id="21" name="Rectangle 20"/>
          <p:cNvSpPr/>
          <p:nvPr/>
        </p:nvSpPr>
        <p:spPr>
          <a:xfrm>
            <a:off x="5976938" y="303213"/>
            <a:ext cx="2813050" cy="323850"/>
          </a:xfrm>
          <a:prstGeom prst="rect">
            <a:avLst/>
          </a:prstGeom>
        </p:spPr>
        <p:txBody>
          <a:bodyPr anchor="b">
            <a:spAutoFit/>
          </a:bodyPr>
          <a:lstStyle/>
          <a:p>
            <a:pPr algn="r">
              <a:defRPr/>
            </a:pPr>
            <a:r>
              <a:rPr lang="en-US" sz="1500" b="1" kern="600" spc="80" dirty="0">
                <a:solidFill>
                  <a:schemeClr val="accent3"/>
                </a:solidFill>
                <a:latin typeface="Arial" pitchFamily="34" charset="0"/>
                <a:ea typeface="ＭＳ Ｐゴシック" pitchFamily="34" charset="-128"/>
                <a:cs typeface="+mn-cs"/>
              </a:rPr>
              <a:t>TEXT ANALYTICS</a:t>
            </a:r>
          </a:p>
        </p:txBody>
      </p:sp>
      <p:sp>
        <p:nvSpPr>
          <p:cNvPr id="22" name="Rectangle 21"/>
          <p:cNvSpPr/>
          <p:nvPr/>
        </p:nvSpPr>
        <p:spPr>
          <a:xfrm>
            <a:off x="6844773" y="2651796"/>
            <a:ext cx="2025650" cy="323850"/>
          </a:xfrm>
          <a:prstGeom prst="rect">
            <a:avLst/>
          </a:prstGeom>
        </p:spPr>
        <p:txBody>
          <a:bodyPr anchor="b">
            <a:spAutoFit/>
          </a:bodyPr>
          <a:lstStyle/>
          <a:p>
            <a:pPr algn="r">
              <a:defRPr/>
            </a:pPr>
            <a:r>
              <a:rPr lang="en-US" sz="1500" b="1" kern="600" spc="80" dirty="0">
                <a:solidFill>
                  <a:schemeClr val="accent3"/>
                </a:solidFill>
                <a:latin typeface="Arial" pitchFamily="34" charset="0"/>
                <a:ea typeface="ＭＳ Ｐゴシック" pitchFamily="34" charset="-128"/>
                <a:cs typeface="+mn-cs"/>
              </a:rPr>
              <a:t>OPTIMIZATION</a:t>
            </a:r>
          </a:p>
        </p:txBody>
      </p:sp>
      <p:sp>
        <p:nvSpPr>
          <p:cNvPr id="23" name="Rectangle 22"/>
          <p:cNvSpPr/>
          <p:nvPr/>
        </p:nvSpPr>
        <p:spPr>
          <a:xfrm>
            <a:off x="3600450" y="4481513"/>
            <a:ext cx="2025650" cy="323850"/>
          </a:xfrm>
          <a:prstGeom prst="rect">
            <a:avLst/>
          </a:prstGeom>
        </p:spPr>
        <p:txBody>
          <a:bodyPr>
            <a:spAutoFit/>
          </a:bodyPr>
          <a:lstStyle/>
          <a:p>
            <a:pPr algn="ctr">
              <a:defRPr/>
            </a:pPr>
            <a:r>
              <a:rPr lang="en-US" sz="1500" b="1" kern="600" spc="80" dirty="0">
                <a:solidFill>
                  <a:schemeClr val="accent3"/>
                </a:solidFill>
                <a:latin typeface="Arial" pitchFamily="34" charset="0"/>
                <a:ea typeface="ＭＳ Ｐゴシック" pitchFamily="34" charset="-128"/>
                <a:cs typeface="+mn-cs"/>
              </a:rPr>
              <a:t>STATISTICS</a:t>
            </a:r>
          </a:p>
        </p:txBody>
      </p:sp>
      <p:sp>
        <p:nvSpPr>
          <p:cNvPr id="9" name="TextBox 8"/>
          <p:cNvSpPr txBox="1">
            <a:spLocks noChangeArrowheads="1"/>
          </p:cNvSpPr>
          <p:nvPr/>
        </p:nvSpPr>
        <p:spPr bwMode="auto">
          <a:xfrm>
            <a:off x="5759450" y="638175"/>
            <a:ext cx="3016250" cy="892175"/>
          </a:xfrm>
          <a:prstGeom prst="rect">
            <a:avLst/>
          </a:prstGeom>
          <a:noFill/>
          <a:ln w="9525">
            <a:noFill/>
            <a:miter lim="800000"/>
            <a:headEnd/>
            <a:tailEnd/>
          </a:ln>
        </p:spPr>
        <p:txBody>
          <a:bodyPr>
            <a:spAutoFit/>
          </a:bodyPr>
          <a:lstStyle/>
          <a:p>
            <a:pPr algn="r"/>
            <a:r>
              <a:rPr lang="en-US" sz="1300" dirty="0">
                <a:solidFill>
                  <a:schemeClr val="accent2"/>
                </a:solidFill>
              </a:rPr>
              <a:t>Finding treasures in unstructured data</a:t>
            </a:r>
          </a:p>
          <a:p>
            <a:pPr algn="r"/>
            <a:r>
              <a:rPr lang="en-US" sz="1300" dirty="0">
                <a:solidFill>
                  <a:schemeClr val="accent2"/>
                </a:solidFill>
              </a:rPr>
              <a:t>like social media or survey tools</a:t>
            </a:r>
          </a:p>
          <a:p>
            <a:pPr algn="r"/>
            <a:r>
              <a:rPr lang="en-US" sz="1300" dirty="0" smtClean="0">
                <a:solidFill>
                  <a:schemeClr val="accent2"/>
                </a:solidFill>
              </a:rPr>
              <a:t>which </a:t>
            </a:r>
            <a:r>
              <a:rPr lang="en-US" sz="1300" dirty="0">
                <a:solidFill>
                  <a:schemeClr val="accent2"/>
                </a:solidFill>
              </a:rPr>
              <a:t>could uncover insights</a:t>
            </a:r>
          </a:p>
          <a:p>
            <a:pPr algn="r"/>
            <a:r>
              <a:rPr lang="en-US" sz="1300" dirty="0">
                <a:solidFill>
                  <a:schemeClr val="accent2"/>
                </a:solidFill>
              </a:rPr>
              <a:t>about consumer sentiment</a:t>
            </a:r>
          </a:p>
        </p:txBody>
      </p:sp>
      <p:sp>
        <p:nvSpPr>
          <p:cNvPr id="10" name="TextBox 9"/>
          <p:cNvSpPr txBox="1">
            <a:spLocks noChangeArrowheads="1"/>
          </p:cNvSpPr>
          <p:nvPr/>
        </p:nvSpPr>
        <p:spPr bwMode="auto">
          <a:xfrm>
            <a:off x="373063" y="3686175"/>
            <a:ext cx="2339975" cy="892552"/>
          </a:xfrm>
          <a:prstGeom prst="rect">
            <a:avLst/>
          </a:prstGeom>
          <a:noFill/>
          <a:ln w="9525">
            <a:noFill/>
            <a:miter lim="800000"/>
            <a:headEnd/>
            <a:tailEnd/>
          </a:ln>
        </p:spPr>
        <p:txBody>
          <a:bodyPr>
            <a:spAutoFit/>
          </a:bodyPr>
          <a:lstStyle/>
          <a:p>
            <a:r>
              <a:rPr lang="en-US" sz="1300" dirty="0">
                <a:solidFill>
                  <a:schemeClr val="accent2"/>
                </a:solidFill>
              </a:rPr>
              <a:t>Mine transaction databases </a:t>
            </a:r>
            <a:r>
              <a:rPr lang="en-US" sz="1300" dirty="0" smtClean="0">
                <a:solidFill>
                  <a:schemeClr val="accent2"/>
                </a:solidFill>
              </a:rPr>
              <a:t>of records about </a:t>
            </a:r>
            <a:r>
              <a:rPr lang="en-US" sz="1300" dirty="0">
                <a:solidFill>
                  <a:schemeClr val="accent2"/>
                </a:solidFill>
              </a:rPr>
              <a:t>spending patterns </a:t>
            </a:r>
            <a:r>
              <a:rPr lang="en-US" sz="1300" dirty="0" smtClean="0">
                <a:solidFill>
                  <a:schemeClr val="accent2"/>
                </a:solidFill>
              </a:rPr>
              <a:t>which </a:t>
            </a:r>
            <a:r>
              <a:rPr lang="en-US" sz="1300" dirty="0">
                <a:solidFill>
                  <a:schemeClr val="accent2"/>
                </a:solidFill>
              </a:rPr>
              <a:t>indicate a stolen card</a:t>
            </a:r>
          </a:p>
        </p:txBody>
      </p:sp>
      <p:sp>
        <p:nvSpPr>
          <p:cNvPr id="12" name="TextBox 11"/>
          <p:cNvSpPr txBox="1">
            <a:spLocks noChangeArrowheads="1"/>
          </p:cNvSpPr>
          <p:nvPr/>
        </p:nvSpPr>
        <p:spPr bwMode="auto">
          <a:xfrm>
            <a:off x="368300" y="1418859"/>
            <a:ext cx="2680760" cy="692497"/>
          </a:xfrm>
          <a:prstGeom prst="rect">
            <a:avLst/>
          </a:prstGeom>
          <a:noFill/>
          <a:ln w="9525">
            <a:noFill/>
            <a:miter lim="800000"/>
            <a:headEnd/>
            <a:tailEnd/>
          </a:ln>
        </p:spPr>
        <p:txBody>
          <a:bodyPr wrap="square">
            <a:spAutoFit/>
          </a:bodyPr>
          <a:lstStyle/>
          <a:p>
            <a:r>
              <a:rPr lang="en-US" sz="1300" dirty="0">
                <a:solidFill>
                  <a:schemeClr val="accent2"/>
                </a:solidFill>
              </a:rPr>
              <a:t>Leveraging historical </a:t>
            </a:r>
            <a:r>
              <a:rPr lang="en-US" sz="1300" dirty="0" smtClean="0">
                <a:solidFill>
                  <a:schemeClr val="accent2"/>
                </a:solidFill>
              </a:rPr>
              <a:t>time series data </a:t>
            </a:r>
            <a:r>
              <a:rPr lang="en-US" sz="1300" dirty="0">
                <a:solidFill>
                  <a:schemeClr val="accent2"/>
                </a:solidFill>
              </a:rPr>
              <a:t>to </a:t>
            </a:r>
            <a:r>
              <a:rPr lang="en-US" sz="1300" dirty="0" smtClean="0">
                <a:solidFill>
                  <a:schemeClr val="accent2"/>
                </a:solidFill>
              </a:rPr>
              <a:t>provide </a:t>
            </a:r>
            <a:r>
              <a:rPr lang="en-US" sz="1300" dirty="0">
                <a:solidFill>
                  <a:schemeClr val="accent2"/>
                </a:solidFill>
              </a:rPr>
              <a:t>better </a:t>
            </a:r>
            <a:r>
              <a:rPr lang="en-US" sz="1300" dirty="0" smtClean="0">
                <a:solidFill>
                  <a:schemeClr val="accent2"/>
                </a:solidFill>
              </a:rPr>
              <a:t>insights </a:t>
            </a:r>
            <a:r>
              <a:rPr lang="en-US" sz="1300" dirty="0">
                <a:solidFill>
                  <a:schemeClr val="accent2"/>
                </a:solidFill>
              </a:rPr>
              <a:t>into </a:t>
            </a:r>
            <a:r>
              <a:rPr lang="en-US" sz="1300" dirty="0" smtClean="0">
                <a:solidFill>
                  <a:schemeClr val="accent2"/>
                </a:solidFill>
              </a:rPr>
              <a:t>decision-making about </a:t>
            </a:r>
            <a:r>
              <a:rPr lang="en-US" sz="1300" dirty="0">
                <a:solidFill>
                  <a:schemeClr val="accent2"/>
                </a:solidFill>
              </a:rPr>
              <a:t>the future</a:t>
            </a:r>
          </a:p>
        </p:txBody>
      </p:sp>
      <p:sp>
        <p:nvSpPr>
          <p:cNvPr id="16" name="TextBox 15"/>
          <p:cNvSpPr txBox="1">
            <a:spLocks noChangeArrowheads="1"/>
          </p:cNvSpPr>
          <p:nvPr/>
        </p:nvSpPr>
        <p:spPr bwMode="auto">
          <a:xfrm>
            <a:off x="7057376" y="3114442"/>
            <a:ext cx="1813047" cy="1492716"/>
          </a:xfrm>
          <a:prstGeom prst="rect">
            <a:avLst/>
          </a:prstGeom>
          <a:noFill/>
          <a:ln w="9525">
            <a:noFill/>
            <a:miter lim="800000"/>
            <a:headEnd/>
            <a:tailEnd/>
          </a:ln>
        </p:spPr>
        <p:txBody>
          <a:bodyPr wrap="square">
            <a:spAutoFit/>
          </a:bodyPr>
          <a:lstStyle/>
          <a:p>
            <a:pPr algn="r"/>
            <a:r>
              <a:rPr lang="en-US" sz="1300" dirty="0">
                <a:solidFill>
                  <a:schemeClr val="accent2"/>
                </a:solidFill>
              </a:rPr>
              <a:t>Analyze </a:t>
            </a:r>
            <a:r>
              <a:rPr lang="en-US" sz="1300" dirty="0" smtClean="0">
                <a:solidFill>
                  <a:schemeClr val="accent2"/>
                </a:solidFill>
              </a:rPr>
              <a:t>massive amounts </a:t>
            </a:r>
            <a:r>
              <a:rPr lang="en-US" sz="1300" dirty="0">
                <a:solidFill>
                  <a:schemeClr val="accent2"/>
                </a:solidFill>
              </a:rPr>
              <a:t>of data </a:t>
            </a:r>
            <a:r>
              <a:rPr lang="en-US" sz="1300" dirty="0" smtClean="0">
                <a:solidFill>
                  <a:schemeClr val="accent2"/>
                </a:solidFill>
              </a:rPr>
              <a:t>in order to accurately identify decisions which are likely to produce </a:t>
            </a:r>
            <a:r>
              <a:rPr lang="en-US" sz="1300" dirty="0">
                <a:solidFill>
                  <a:schemeClr val="accent2"/>
                </a:solidFill>
              </a:rPr>
              <a:t>the most</a:t>
            </a:r>
          </a:p>
          <a:p>
            <a:pPr algn="r"/>
            <a:r>
              <a:rPr lang="en-US" sz="1300" dirty="0" smtClean="0">
                <a:solidFill>
                  <a:schemeClr val="accent2"/>
                </a:solidFill>
              </a:rPr>
              <a:t>optimal </a:t>
            </a:r>
            <a:r>
              <a:rPr lang="en-US" sz="1300" dirty="0">
                <a:solidFill>
                  <a:schemeClr val="accent2"/>
                </a:solidFill>
              </a:rPr>
              <a:t>results</a:t>
            </a:r>
          </a:p>
        </p:txBody>
      </p:sp>
      <p:sp>
        <p:nvSpPr>
          <p:cNvPr id="25" name="Rectangle 24"/>
          <p:cNvSpPr/>
          <p:nvPr/>
        </p:nvSpPr>
        <p:spPr>
          <a:xfrm>
            <a:off x="387350" y="169863"/>
            <a:ext cx="3854450" cy="306387"/>
          </a:xfrm>
          <a:prstGeom prst="rect">
            <a:avLst/>
          </a:prstGeom>
        </p:spPr>
        <p:txBody>
          <a:bodyPr anchor="ctr">
            <a:spAutoFit/>
          </a:bodyPr>
          <a:lstStyle/>
          <a:p>
            <a:pPr>
              <a:defRPr/>
            </a:pPr>
            <a:r>
              <a:rPr lang="en-US" b="1" kern="500" spc="20" dirty="0" smtClean="0">
                <a:solidFill>
                  <a:srgbClr val="FFFFFF"/>
                </a:solidFill>
                <a:effectLst>
                  <a:outerShdw blurRad="38100" dist="38100" dir="2700000" algn="tl">
                    <a:srgbClr val="000000">
                      <a:alpha val="43137"/>
                    </a:srgbClr>
                  </a:outerShdw>
                </a:effectLst>
                <a:latin typeface="Arial" pitchFamily="34" charset="0"/>
                <a:ea typeface="ＭＳ Ｐゴシック" pitchFamily="34" charset="-128"/>
                <a:cs typeface="+mn-cs"/>
              </a:rPr>
              <a:t>ANALYTICS – EXAMPLE APPLICATIONS</a:t>
            </a:r>
            <a:endParaRPr lang="en-US" b="1" kern="500" spc="20" dirty="0">
              <a:solidFill>
                <a:srgbClr val="FFFFFF"/>
              </a:solidFill>
              <a:effectLst>
                <a:outerShdw blurRad="38100" dist="38100" dir="2700000" algn="tl">
                  <a:srgbClr val="000000">
                    <a:alpha val="43137"/>
                  </a:srgbClr>
                </a:outerShdw>
              </a:effectLst>
              <a:latin typeface="Arial" pitchFamily="34" charset="0"/>
              <a:ea typeface="ＭＳ Ｐゴシック" pitchFamily="34" charset="-128"/>
              <a:cs typeface="+mn-cs"/>
            </a:endParaRPr>
          </a:p>
        </p:txBody>
      </p:sp>
      <p:sp>
        <p:nvSpPr>
          <p:cNvPr id="41" name="Rectangle 40"/>
          <p:cNvSpPr/>
          <p:nvPr/>
        </p:nvSpPr>
        <p:spPr>
          <a:xfrm>
            <a:off x="3784600" y="2316053"/>
            <a:ext cx="2311400" cy="646331"/>
          </a:xfrm>
          <a:prstGeom prst="rect">
            <a:avLst/>
          </a:prstGeom>
        </p:spPr>
        <p:txBody>
          <a:bodyPr anchor="ctr">
            <a:spAutoFit/>
          </a:bodyPr>
          <a:lstStyle/>
          <a:p>
            <a:pPr algn="ctr">
              <a:defRPr/>
            </a:pPr>
            <a:r>
              <a:rPr lang="en-US" sz="1800" b="1" kern="500" spc="60" dirty="0" smtClean="0">
                <a:solidFill>
                  <a:srgbClr val="FFFFFF"/>
                </a:solidFill>
                <a:latin typeface="Arial" pitchFamily="34" charset="0"/>
                <a:ea typeface="ＭＳ Ｐゴシック" pitchFamily="34" charset="-128"/>
                <a:cs typeface="+mn-cs"/>
              </a:rPr>
              <a:t>INFORMATION MANAGEMENT</a:t>
            </a:r>
            <a:endParaRPr lang="en-US" sz="1800" b="1" kern="500" spc="60" dirty="0">
              <a:solidFill>
                <a:srgbClr val="FFFFFF"/>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54148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pStrat.png"/>
          <p:cNvPicPr>
            <a:picLocks noChangeAspect="1"/>
          </p:cNvPicPr>
          <p:nvPr/>
        </p:nvPicPr>
        <p:blipFill>
          <a:blip r:embed="rId3"/>
          <a:srcRect/>
          <a:stretch>
            <a:fillRect/>
          </a:stretch>
        </p:blipFill>
        <p:spPr bwMode="auto">
          <a:xfrm>
            <a:off x="492125" y="1924050"/>
            <a:ext cx="2743200" cy="2743200"/>
          </a:xfrm>
          <a:prstGeom prst="rect">
            <a:avLst/>
          </a:prstGeom>
          <a:noFill/>
          <a:ln w="9525">
            <a:noFill/>
            <a:miter lim="800000"/>
            <a:headEnd/>
            <a:tailEnd/>
          </a:ln>
        </p:spPr>
      </p:pic>
      <p:pic>
        <p:nvPicPr>
          <p:cNvPr id="8" name="Picture 7" descr="CustIntell.png"/>
          <p:cNvPicPr>
            <a:picLocks noChangeAspect="1"/>
          </p:cNvPicPr>
          <p:nvPr/>
        </p:nvPicPr>
        <p:blipFill>
          <a:blip r:embed="rId4"/>
          <a:srcRect/>
          <a:stretch>
            <a:fillRect/>
          </a:stretch>
        </p:blipFill>
        <p:spPr bwMode="auto">
          <a:xfrm>
            <a:off x="2062163" y="542925"/>
            <a:ext cx="2743200" cy="2743200"/>
          </a:xfrm>
          <a:prstGeom prst="rect">
            <a:avLst/>
          </a:prstGeom>
          <a:noFill/>
          <a:ln w="9525">
            <a:noFill/>
            <a:miter lim="800000"/>
            <a:headEnd/>
            <a:tailEnd/>
          </a:ln>
        </p:spPr>
      </p:pic>
      <p:pic>
        <p:nvPicPr>
          <p:cNvPr id="9" name="Picture 8" descr="RiskManagement.png"/>
          <p:cNvPicPr>
            <a:picLocks noChangeAspect="1"/>
          </p:cNvPicPr>
          <p:nvPr/>
        </p:nvPicPr>
        <p:blipFill>
          <a:blip r:embed="rId5"/>
          <a:srcRect/>
          <a:stretch>
            <a:fillRect/>
          </a:stretch>
        </p:blipFill>
        <p:spPr bwMode="auto">
          <a:xfrm>
            <a:off x="3857625" y="1601788"/>
            <a:ext cx="2743200" cy="2743200"/>
          </a:xfrm>
          <a:prstGeom prst="rect">
            <a:avLst/>
          </a:prstGeom>
          <a:noFill/>
          <a:ln w="9525">
            <a:noFill/>
            <a:miter lim="800000"/>
            <a:headEnd/>
            <a:tailEnd/>
          </a:ln>
        </p:spPr>
      </p:pic>
      <p:pic>
        <p:nvPicPr>
          <p:cNvPr id="10" name="Picture 9" descr="Operational.png"/>
          <p:cNvPicPr>
            <a:picLocks noChangeAspect="1"/>
          </p:cNvPicPr>
          <p:nvPr/>
        </p:nvPicPr>
        <p:blipFill>
          <a:blip r:embed="rId6"/>
          <a:srcRect/>
          <a:stretch>
            <a:fillRect/>
          </a:stretch>
        </p:blipFill>
        <p:spPr bwMode="auto">
          <a:xfrm>
            <a:off x="5616575" y="244475"/>
            <a:ext cx="2743200" cy="2743200"/>
          </a:xfrm>
          <a:prstGeom prst="rect">
            <a:avLst/>
          </a:prstGeom>
          <a:noFill/>
          <a:ln w="9525">
            <a:noFill/>
            <a:miter lim="800000"/>
            <a:headEnd/>
            <a:tailEnd/>
          </a:ln>
        </p:spPr>
      </p:pic>
      <p:pic>
        <p:nvPicPr>
          <p:cNvPr id="13" name="Picture 12" descr="Lines crop.png"/>
          <p:cNvPicPr>
            <a:picLocks noChangeAspect="1"/>
          </p:cNvPicPr>
          <p:nvPr/>
        </p:nvPicPr>
        <p:blipFill>
          <a:blip r:embed="rId7"/>
          <a:srcRect/>
          <a:stretch>
            <a:fillRect/>
          </a:stretch>
        </p:blipFill>
        <p:spPr bwMode="auto">
          <a:xfrm>
            <a:off x="0" y="1517650"/>
            <a:ext cx="9144000" cy="1911350"/>
          </a:xfrm>
          <a:prstGeom prst="rect">
            <a:avLst/>
          </a:prstGeom>
          <a:noFill/>
          <a:ln w="9525">
            <a:noFill/>
            <a:miter lim="800000"/>
            <a:headEnd/>
            <a:tailEnd/>
          </a:ln>
        </p:spPr>
      </p:pic>
      <p:pic>
        <p:nvPicPr>
          <p:cNvPr id="6" name="Picture 5" descr="ArrowSpan.png"/>
          <p:cNvPicPr>
            <a:picLocks noChangeAspect="1"/>
          </p:cNvPicPr>
          <p:nvPr/>
        </p:nvPicPr>
        <p:blipFill>
          <a:blip r:embed="rId8"/>
          <a:srcRect/>
          <a:stretch>
            <a:fillRect/>
          </a:stretch>
        </p:blipFill>
        <p:spPr bwMode="auto">
          <a:xfrm>
            <a:off x="130175" y="2128838"/>
            <a:ext cx="8883650" cy="609600"/>
          </a:xfrm>
          <a:prstGeom prst="rect">
            <a:avLst/>
          </a:prstGeom>
          <a:noFill/>
          <a:ln w="9525">
            <a:noFill/>
            <a:miter lim="800000"/>
            <a:headEnd/>
            <a:tailEnd/>
          </a:ln>
        </p:spPr>
      </p:pic>
      <p:sp>
        <p:nvSpPr>
          <p:cNvPr id="4" name="TextBox 3"/>
          <p:cNvSpPr txBox="1"/>
          <p:nvPr/>
        </p:nvSpPr>
        <p:spPr>
          <a:xfrm>
            <a:off x="304800" y="2247900"/>
            <a:ext cx="8534400" cy="369888"/>
          </a:xfrm>
          <a:prstGeom prst="rect">
            <a:avLst/>
          </a:prstGeom>
          <a:noFill/>
        </p:spPr>
        <p:txBody>
          <a:bodyPr anchor="ctr">
            <a:spAutoFit/>
          </a:bodyPr>
          <a:lstStyle/>
          <a:p>
            <a:pPr algn="ctr">
              <a:defRPr/>
            </a:pPr>
            <a:r>
              <a:rPr lang="en-US" sz="1800" b="1" kern="200" spc="30" dirty="0">
                <a:solidFill>
                  <a:schemeClr val="bg1"/>
                </a:solidFill>
                <a:latin typeface="Arial" pitchFamily="34" charset="0"/>
                <a:ea typeface="ＭＳ Ｐゴシック" pitchFamily="34" charset="-128"/>
                <a:cs typeface="+mn-cs"/>
              </a:rPr>
              <a:t>Trusted, </a:t>
            </a:r>
            <a:r>
              <a:rPr lang="en-US" sz="1800" b="1" kern="200" spc="30" dirty="0" smtClean="0">
                <a:solidFill>
                  <a:schemeClr val="bg1"/>
                </a:solidFill>
                <a:latin typeface="Arial" pitchFamily="34" charset="0"/>
                <a:ea typeface="ＭＳ Ｐゴシック" pitchFamily="34" charset="-128"/>
                <a:cs typeface="+mn-cs"/>
              </a:rPr>
              <a:t>analytically-based </a:t>
            </a:r>
            <a:r>
              <a:rPr lang="en-US" sz="1800" b="1" kern="200" spc="30" dirty="0">
                <a:solidFill>
                  <a:schemeClr val="bg1"/>
                </a:solidFill>
                <a:latin typeface="Arial" pitchFamily="34" charset="0"/>
                <a:ea typeface="ＭＳ Ｐゴシック" pitchFamily="34" charset="-128"/>
                <a:cs typeface="+mn-cs"/>
              </a:rPr>
              <a:t>decisions are needed across the </a:t>
            </a:r>
            <a:r>
              <a:rPr lang="en-US" sz="1800" b="1" kern="200" spc="30" dirty="0" smtClean="0">
                <a:solidFill>
                  <a:schemeClr val="bg1"/>
                </a:solidFill>
                <a:latin typeface="Arial" pitchFamily="34" charset="0"/>
                <a:ea typeface="ＭＳ Ｐゴシック" pitchFamily="34" charset="-128"/>
                <a:cs typeface="+mn-cs"/>
              </a:rPr>
              <a:t>organization.</a:t>
            </a:r>
            <a:endParaRPr lang="en-US" sz="1800" b="1" kern="200" spc="30" dirty="0">
              <a:solidFill>
                <a:schemeClr val="bg1"/>
              </a:solidFill>
              <a:latin typeface="Arial" pitchFamily="34" charset="0"/>
              <a:ea typeface="ＭＳ Ｐゴシック" pitchFamily="34" charset="-128"/>
              <a:cs typeface="+mn-cs"/>
            </a:endParaRPr>
          </a:p>
        </p:txBody>
      </p:sp>
      <p:sp>
        <p:nvSpPr>
          <p:cNvPr id="41986" name="TextBox 1"/>
          <p:cNvSpPr txBox="1">
            <a:spLocks noChangeArrowheads="1"/>
          </p:cNvSpPr>
          <p:nvPr/>
        </p:nvSpPr>
        <p:spPr bwMode="auto">
          <a:xfrm>
            <a:off x="368300" y="133286"/>
            <a:ext cx="5883031" cy="335989"/>
          </a:xfrm>
          <a:prstGeom prst="rect">
            <a:avLst/>
          </a:prstGeom>
          <a:noFill/>
          <a:ln w="9525">
            <a:noFill/>
            <a:miter lim="800000"/>
            <a:headEnd/>
            <a:tailEnd/>
          </a:ln>
        </p:spPr>
        <p:txBody>
          <a:bodyPr wrap="square" anchor="ctr">
            <a:spAutoFit/>
          </a:bodyPr>
          <a:lstStyle/>
          <a:p>
            <a:pPr>
              <a:lnSpc>
                <a:spcPts val="1875"/>
              </a:lnSpc>
            </a:pPr>
            <a:r>
              <a:rPr lang="en-US" b="1" dirty="0" smtClean="0">
                <a:solidFill>
                  <a:schemeClr val="accent3"/>
                </a:solidFill>
              </a:rPr>
              <a:t>THE IMPACT OF ANALYTICS SPANS </a:t>
            </a:r>
            <a:r>
              <a:rPr lang="en-US" b="1" dirty="0">
                <a:solidFill>
                  <a:schemeClr val="accent3"/>
                </a:solidFill>
              </a:rPr>
              <a:t>THE ENTIRE ORGANIZATION</a:t>
            </a:r>
          </a:p>
        </p:txBody>
      </p:sp>
      <p:sp>
        <p:nvSpPr>
          <p:cNvPr id="3" name="TextBox 2"/>
          <p:cNvSpPr txBox="1">
            <a:spLocks noChangeArrowheads="1"/>
          </p:cNvSpPr>
          <p:nvPr/>
        </p:nvSpPr>
        <p:spPr bwMode="auto">
          <a:xfrm>
            <a:off x="6661149" y="3180025"/>
            <a:ext cx="2352675" cy="1384995"/>
          </a:xfrm>
          <a:prstGeom prst="rect">
            <a:avLst/>
          </a:prstGeom>
          <a:noFill/>
          <a:ln w="9525">
            <a:noFill/>
            <a:miter lim="800000"/>
            <a:headEnd/>
            <a:tailEnd/>
          </a:ln>
        </p:spPr>
        <p:txBody>
          <a:bodyPr wrap="square" anchor="ctr">
            <a:spAutoFit/>
          </a:bodyPr>
          <a:lstStyle/>
          <a:p>
            <a:r>
              <a:rPr lang="en-US" sz="1200" dirty="0">
                <a:solidFill>
                  <a:schemeClr val="accent2"/>
                </a:solidFill>
              </a:rPr>
              <a:t>Successful </a:t>
            </a:r>
            <a:r>
              <a:rPr lang="en-US" sz="1200" dirty="0" smtClean="0">
                <a:solidFill>
                  <a:schemeClr val="accent2"/>
                </a:solidFill>
              </a:rPr>
              <a:t>analytics are </a:t>
            </a:r>
            <a:r>
              <a:rPr lang="en-US" sz="1200" dirty="0">
                <a:solidFill>
                  <a:schemeClr val="accent2"/>
                </a:solidFill>
              </a:rPr>
              <a:t>necessary in </a:t>
            </a:r>
            <a:r>
              <a:rPr lang="en-US" sz="1200" dirty="0" smtClean="0">
                <a:solidFill>
                  <a:schemeClr val="accent2"/>
                </a:solidFill>
              </a:rPr>
              <a:t>every business </a:t>
            </a:r>
            <a:r>
              <a:rPr lang="en-US" sz="1200" dirty="0">
                <a:solidFill>
                  <a:schemeClr val="accent2"/>
                </a:solidFill>
              </a:rPr>
              <a:t>discipline</a:t>
            </a:r>
            <a:r>
              <a:rPr lang="en-US" sz="1200" dirty="0" smtClean="0">
                <a:solidFill>
                  <a:schemeClr val="accent2"/>
                </a:solidFill>
              </a:rPr>
              <a:t>:  Planning, Research and Development, Marketing</a:t>
            </a:r>
            <a:r>
              <a:rPr lang="en-US" sz="1200" dirty="0">
                <a:solidFill>
                  <a:schemeClr val="accent2"/>
                </a:solidFill>
              </a:rPr>
              <a:t>, Sales, Operations</a:t>
            </a:r>
            <a:r>
              <a:rPr lang="en-US" sz="1200" dirty="0" smtClean="0">
                <a:solidFill>
                  <a:schemeClr val="accent2"/>
                </a:solidFill>
              </a:rPr>
              <a:t>, Finance</a:t>
            </a:r>
            <a:r>
              <a:rPr lang="en-US" sz="1200" dirty="0">
                <a:solidFill>
                  <a:schemeClr val="accent2"/>
                </a:solidFill>
              </a:rPr>
              <a:t>, </a:t>
            </a:r>
            <a:r>
              <a:rPr lang="en-US" sz="1200" dirty="0" smtClean="0">
                <a:solidFill>
                  <a:schemeClr val="accent2"/>
                </a:solidFill>
              </a:rPr>
              <a:t>Manufacturing, and Information Technology.</a:t>
            </a:r>
            <a:endParaRPr lang="en-US" sz="1200" dirty="0">
              <a:solidFill>
                <a:schemeClr val="accent2"/>
              </a:solidFill>
            </a:endParaRPr>
          </a:p>
        </p:txBody>
      </p:sp>
    </p:spTree>
    <p:extLst>
      <p:ext uri="{BB962C8B-B14F-4D97-AF65-F5344CB8AC3E}">
        <p14:creationId xmlns:p14="http://schemas.microsoft.com/office/powerpoint/2010/main" val="284485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xternal Audiences Template 16x9">
  <a:themeElements>
    <a:clrScheme name="SAS_Presentation_Template_External_Audiences 2">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sz="1400" b="0" i="0" u="none" strike="noStrike" cap="none" normalizeH="0" baseline="0" smtClean="0">
            <a:ln>
              <a:noFill/>
            </a:ln>
            <a:solidFill>
              <a:srgbClr val="292929"/>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objectDefaults>
  <a:extraClrSchemeLst>
    <a:extraClrScheme>
      <a:clrScheme name="External Audiences Template 16x9 1">
        <a:dk1>
          <a:srgbClr val="000000"/>
        </a:dk1>
        <a:lt1>
          <a:srgbClr val="FFFFFF"/>
        </a:lt1>
        <a:dk2>
          <a:srgbClr val="282828"/>
        </a:dk2>
        <a:lt2>
          <a:srgbClr val="808080"/>
        </a:lt2>
        <a:accent1>
          <a:srgbClr val="007DC3"/>
        </a:accent1>
        <a:accent2>
          <a:srgbClr val="00539B"/>
        </a:accent2>
        <a:accent3>
          <a:srgbClr val="FFFFFF"/>
        </a:accent3>
        <a:accent4>
          <a:srgbClr val="000000"/>
        </a:accent4>
        <a:accent5>
          <a:srgbClr val="AABFDE"/>
        </a:accent5>
        <a:accent6>
          <a:srgbClr val="004A8C"/>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AS2010Template3">
  <a:themeElements>
    <a:clrScheme name="SAS_2010_Template">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sz="1400" b="0" i="0" u="none" strike="noStrike" cap="none" normalizeH="0" baseline="0" smtClean="0">
            <a:ln>
              <a:noFill/>
            </a:ln>
            <a:solidFill>
              <a:srgbClr val="292929"/>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objectDefaults>
  <a:extraClrSchemeLst>
    <a:extraClrScheme>
      <a:clrScheme name="1_SAS2010Template3 1">
        <a:dk1>
          <a:srgbClr val="000000"/>
        </a:dk1>
        <a:lt1>
          <a:srgbClr val="FFFFFF"/>
        </a:lt1>
        <a:dk2>
          <a:srgbClr val="282828"/>
        </a:dk2>
        <a:lt2>
          <a:srgbClr val="808080"/>
        </a:lt2>
        <a:accent1>
          <a:srgbClr val="007DC3"/>
        </a:accent1>
        <a:accent2>
          <a:srgbClr val="00539B"/>
        </a:accent2>
        <a:accent3>
          <a:srgbClr val="FFFFFF"/>
        </a:accent3>
        <a:accent4>
          <a:srgbClr val="000000"/>
        </a:accent4>
        <a:accent5>
          <a:srgbClr val="AABFDE"/>
        </a:accent5>
        <a:accent6>
          <a:srgbClr val="004A8C"/>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xternal_Presentation_16x9_2012">
  <a:themeElements>
    <a:clrScheme name="SAS_2012_Theme_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External_Presentation_16x9_2012">
  <a:themeElements>
    <a:clrScheme name="SAS_2012_Theme_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2_External_Presentation_16x9_2012">
  <a:themeElements>
    <a:clrScheme name="SAS_2012_Theme_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3FA95450F04F45AEC615DB88E35800" ma:contentTypeVersion="1" ma:contentTypeDescription="Create a new document." ma:contentTypeScope="" ma:versionID="3b0793b32fd4c9fb5d87b4804c86dac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7C2EA5-2660-4021-B51B-E8D70E35137B}">
  <ds:schemaRefs>
    <ds:schemaRef ds:uri="http://schemas.microsoft.com/sharepoint/v3/contenttype/forms"/>
  </ds:schemaRefs>
</ds:datastoreItem>
</file>

<file path=customXml/itemProps2.xml><?xml version="1.0" encoding="utf-8"?>
<ds:datastoreItem xmlns:ds="http://schemas.openxmlformats.org/officeDocument/2006/customXml" ds:itemID="{1A41FE07-D2BD-45C8-8A42-154898B17127}">
  <ds:schemaRefs>
    <ds:schemaRef ds:uri="http://www.w3.org/XML/1998/namespace"/>
    <ds:schemaRef ds:uri="http://schemas.microsoft.com/office/2006/metadata/properties"/>
    <ds:schemaRef ds:uri="http://purl.org/dc/elements/1.1/"/>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17907D1-AA0E-493A-8FAC-227A36EFB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External Audiences Template 16x9</Template>
  <TotalTime>26678</TotalTime>
  <Words>3328</Words>
  <Application>Microsoft Office PowerPoint</Application>
  <PresentationFormat>On-screen Show (16:9)</PresentationFormat>
  <Paragraphs>423</Paragraphs>
  <Slides>39</Slides>
  <Notes>23</Notes>
  <HiddenSlides>0</HiddenSlides>
  <MMClips>0</MMClips>
  <ScaleCrop>false</ScaleCrop>
  <HeadingPairs>
    <vt:vector size="4" baseType="variant">
      <vt:variant>
        <vt:lpstr>Theme</vt:lpstr>
      </vt:variant>
      <vt:variant>
        <vt:i4>5</vt:i4>
      </vt:variant>
      <vt:variant>
        <vt:lpstr>Slide Titles</vt:lpstr>
      </vt:variant>
      <vt:variant>
        <vt:i4>39</vt:i4>
      </vt:variant>
    </vt:vector>
  </HeadingPairs>
  <TitlesOfParts>
    <vt:vector size="44" baseType="lpstr">
      <vt:lpstr>External Audiences Template 16x9</vt:lpstr>
      <vt:lpstr>1_SAS2010Template3</vt:lpstr>
      <vt:lpstr>External_Presentation_16x9_2012</vt:lpstr>
      <vt:lpstr>1_External_Presentation_16x9_2012</vt:lpstr>
      <vt:lpstr>2_External_Presentation_16x9_2012</vt:lpstr>
      <vt:lpstr>The Effective Use of Business Analytics  OR, THE FUTURE OF ANALYTICS IS HERE </vt:lpstr>
      <vt:lpstr>PowerPoint Presentation</vt:lpstr>
      <vt:lpstr>PowerPoint Presentation</vt:lpstr>
      <vt:lpstr>PowerPoint Presentation</vt:lpstr>
      <vt:lpstr>PowerPoint Presentation</vt:lpstr>
      <vt:lpstr>“Analytics”</vt:lpstr>
      <vt:lpstr>“analytics”</vt:lpstr>
      <vt:lpstr>PowerPoint Presentation</vt:lpstr>
      <vt:lpstr>PowerPoint Presentation</vt:lpstr>
      <vt:lpstr>Analytics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Thank You For Attending  The Effective Use of Business Analytics</vt:lpstr>
    </vt:vector>
  </TitlesOfParts>
  <Company>VisionaryLogic,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Henry</dc:creator>
  <cp:lastModifiedBy>Philip Easterling</cp:lastModifiedBy>
  <cp:revision>1132</cp:revision>
  <dcterms:created xsi:type="dcterms:W3CDTF">2012-01-04T18:36:57Z</dcterms:created>
  <dcterms:modified xsi:type="dcterms:W3CDTF">2012-11-07T22:14:34Z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Standard template for internal-facing presentations.</vt:lpwstr>
  </property>
  <property fmtid="{D5CDD505-2E9C-101B-9397-08002B2CF9AE}" pid="3" name="TemplateType">
    <vt:lpwstr>Standard</vt:lpwstr>
  </property>
  <property fmtid="{D5CDD505-2E9C-101B-9397-08002B2CF9AE}" pid="4" name="Order">
    <vt:i4>600</vt:i4>
  </property>
  <property fmtid="{D5CDD505-2E9C-101B-9397-08002B2CF9AE}" pid="5" name="ContentTypeId">
    <vt:lpwstr>0x010100C93FA95450F04F45AEC615DB88E35800</vt:lpwstr>
  </property>
  <property fmtid="{D5CDD505-2E9C-101B-9397-08002B2CF9AE}" pid="6" name="Industry">
    <vt:lpwstr>General</vt:lpwstr>
  </property>
</Properties>
</file>